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306" r:id="rId2"/>
    <p:sldId id="316" r:id="rId3"/>
    <p:sldId id="575" r:id="rId4"/>
    <p:sldId id="646" r:id="rId5"/>
    <p:sldId id="648" r:id="rId6"/>
    <p:sldId id="649" r:id="rId7"/>
    <p:sldId id="650" r:id="rId8"/>
    <p:sldId id="651" r:id="rId9"/>
    <p:sldId id="652" r:id="rId10"/>
    <p:sldId id="653" r:id="rId11"/>
    <p:sldId id="654" r:id="rId12"/>
    <p:sldId id="655" r:id="rId13"/>
    <p:sldId id="656" r:id="rId14"/>
    <p:sldId id="657" r:id="rId15"/>
    <p:sldId id="658" r:id="rId16"/>
    <p:sldId id="659" r:id="rId17"/>
    <p:sldId id="660" r:id="rId18"/>
    <p:sldId id="321" r:id="rId19"/>
    <p:sldId id="644" r:id="rId20"/>
    <p:sldId id="661" r:id="rId21"/>
    <p:sldId id="662" r:id="rId22"/>
    <p:sldId id="663" r:id="rId23"/>
    <p:sldId id="664" r:id="rId24"/>
    <p:sldId id="665" r:id="rId25"/>
    <p:sldId id="666" r:id="rId26"/>
    <p:sldId id="667" r:id="rId27"/>
    <p:sldId id="668" r:id="rId28"/>
    <p:sldId id="669" r:id="rId29"/>
    <p:sldId id="670" r:id="rId30"/>
    <p:sldId id="671" r:id="rId31"/>
    <p:sldId id="672" r:id="rId32"/>
    <p:sldId id="673" r:id="rId33"/>
    <p:sldId id="674" r:id="rId34"/>
    <p:sldId id="675" r:id="rId35"/>
    <p:sldId id="677" r:id="rId36"/>
    <p:sldId id="678" r:id="rId37"/>
    <p:sldId id="689" r:id="rId38"/>
    <p:sldId id="679" r:id="rId39"/>
    <p:sldId id="680" r:id="rId40"/>
    <p:sldId id="681" r:id="rId41"/>
    <p:sldId id="682" r:id="rId42"/>
    <p:sldId id="683" r:id="rId43"/>
    <p:sldId id="684" r:id="rId44"/>
    <p:sldId id="685" r:id="rId45"/>
    <p:sldId id="686" r:id="rId46"/>
    <p:sldId id="687" r:id="rId47"/>
    <p:sldId id="688" r:id="rId48"/>
    <p:sldId id="690" r:id="rId49"/>
    <p:sldId id="691" r:id="rId50"/>
    <p:sldId id="529" r:id="rId51"/>
    <p:sldId id="303" r:id="rId52"/>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00FF"/>
    <a:srgbClr val="0000FF"/>
    <a:srgbClr val="006600"/>
    <a:srgbClr val="435153"/>
    <a:srgbClr val="8A8A8A"/>
    <a:srgbClr val="6B6B6B"/>
    <a:srgbClr val="264DAE"/>
    <a:srgbClr val="4ADAD7"/>
    <a:srgbClr val="90A3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80" autoAdjust="0"/>
    <p:restoredTop sz="88558" autoAdjust="0"/>
  </p:normalViewPr>
  <p:slideViewPr>
    <p:cSldViewPr snapToGrid="0">
      <p:cViewPr>
        <p:scale>
          <a:sx n="80" d="100"/>
          <a:sy n="80" d="100"/>
        </p:scale>
        <p:origin x="-1527" y="-117"/>
      </p:cViewPr>
      <p:guideLst>
        <p:guide orient="horz" pos="2156"/>
        <p:guide pos="2850"/>
      </p:guideLst>
    </p:cSldViewPr>
  </p:slideViewPr>
  <p:notesTextViewPr>
    <p:cViewPr>
      <p:scale>
        <a:sx n="100" d="100"/>
        <a:sy n="100" d="100"/>
      </p:scale>
      <p:origin x="0" y="0"/>
    </p:cViewPr>
  </p:notesTextViewPr>
  <p:sorterViewPr>
    <p:cViewPr>
      <p:scale>
        <a:sx n="66" d="100"/>
        <a:sy n="66" d="100"/>
      </p:scale>
      <p:origin x="0" y="1476"/>
    </p:cViewPr>
  </p:sorterViewPr>
  <p:notesViewPr>
    <p:cSldViewPr snapToGrid="0">
      <p:cViewPr varScale="1">
        <p:scale>
          <a:sx n="82" d="100"/>
          <a:sy n="82" d="100"/>
        </p:scale>
        <p:origin x="-1932" y="-84"/>
      </p:cViewPr>
      <p:guideLst>
        <p:guide orient="horz" pos="2923"/>
        <p:guide pos="21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a:defRPr sz="1200"/>
            </a:lvl1pPr>
          </a:lstStyle>
          <a:p>
            <a:fld id="{0AD33006-993C-46CE-BE81-A42F2D8A6269}" type="datetimeFigureOut">
              <a:rPr lang="en-US" smtClean="0"/>
              <a:pPr/>
              <a:t>11/14/2023</a:t>
            </a:fld>
            <a:endParaRPr lang="zh-CN"/>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lIns="91440" tIns="45720" rIns="91440" bIns="45720" rtlCol="0" anchor="b"/>
          <a:lstStyle>
            <a:lvl1pPr algn="r">
              <a:defRPr sz="1200"/>
            </a:lvl1pPr>
          </a:lstStyle>
          <a:p>
            <a:fld id="{AC72CD79-D36A-4E01-AE1C-064887FE954D}" type="slidenum">
              <a:rPr lang="en-US" smtClean="0"/>
              <a:pPr/>
              <a:t>‹#›</a:t>
            </a:fld>
            <a:endParaRPr lang="zh-CN"/>
          </a:p>
        </p:txBody>
      </p:sp>
    </p:spTree>
    <p:extLst>
      <p:ext uri="{BB962C8B-B14F-4D97-AF65-F5344CB8AC3E}">
        <p14:creationId xmlns:p14="http://schemas.microsoft.com/office/powerpoint/2010/main" val="3594768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AC72CD79-D36A-4E01-AE1C-064887FE954D}" type="slidenum">
              <a:rPr lang="en-US" smtClean="0"/>
              <a:pPr/>
              <a:t>1</a:t>
            </a:fld>
            <a:endParaRPr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1.2.1.3 </a:t>
            </a:r>
            <a:r>
              <a:rPr lang="zh-CN" altLang="en-US" dirty="0" smtClean="0">
                <a:ea typeface="SimHei"/>
              </a:rPr>
              <a:t>中间网络设备</a:t>
            </a:r>
            <a:endParaRPr lang="zh-CN" altLang="en-US" dirty="0">
              <a:ea typeface="SimHei"/>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pPr/>
              <a:t>10</a:t>
            </a:fld>
            <a:endParaRPr 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1.2.1.4 </a:t>
            </a:r>
            <a:r>
              <a:rPr lang="zh-CN" altLang="en-US" dirty="0" smtClean="0">
                <a:ea typeface="SimHei"/>
              </a:rPr>
              <a:t>网络介质</a:t>
            </a:r>
            <a:endParaRPr lang="zh-CN" altLang="en-US" dirty="0">
              <a:ea typeface="SimHei"/>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pPr/>
              <a:t>11</a:t>
            </a:fld>
            <a:endParaRPr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AC72CD79-D36A-4E01-AE1C-064887FE954D}" type="slidenum">
              <a:rPr lang="en-US" smtClean="0"/>
              <a:pPr/>
              <a:t>12</a:t>
            </a:fld>
            <a:endParaRPr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1.2.1.5 </a:t>
            </a:r>
            <a:r>
              <a:rPr lang="zh-CN" altLang="en-US" dirty="0" smtClean="0">
                <a:ea typeface="SimHei"/>
              </a:rPr>
              <a:t>网络表示方式</a:t>
            </a:r>
            <a:endParaRPr lang="zh-CN" altLang="en-US" dirty="0">
              <a:ea typeface="SimHei"/>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13</a:t>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1.2.1.5 </a:t>
            </a:r>
            <a:r>
              <a:rPr lang="zh-CN" altLang="en-US" dirty="0" smtClean="0">
                <a:ea typeface="SimHei"/>
              </a:rPr>
              <a:t>网络表示方式（续）</a:t>
            </a:r>
            <a:endParaRPr lang="zh-CN" altLang="en-US" dirty="0">
              <a:ea typeface="SimHei"/>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pPr/>
              <a:t>14</a:t>
            </a:fld>
            <a:endParaRPr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1.2.1.6 </a:t>
            </a:r>
            <a:r>
              <a:rPr lang="zh-CN" altLang="en-US" dirty="0" smtClean="0">
                <a:ea typeface="SimHei"/>
              </a:rPr>
              <a:t>拓扑图</a:t>
            </a:r>
            <a:endParaRPr lang="zh-CN" altLang="en-US" dirty="0">
              <a:ea typeface="SimHei"/>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15</a:t>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ea typeface="SimHei"/>
              </a:rPr>
              <a:t>1.2.1.6 </a:t>
            </a:r>
            <a:r>
              <a:rPr lang="zh-CN" altLang="en-US" dirty="0" smtClean="0">
                <a:ea typeface="SimHei"/>
              </a:rPr>
              <a:t>拓扑图（续）</a:t>
            </a:r>
          </a:p>
          <a:p>
            <a:r>
              <a:rPr lang="en-US" altLang="zh-CN" dirty="0" smtClean="0">
                <a:ea typeface="SimHei"/>
              </a:rPr>
              <a:t>1.2.1.7 - </a:t>
            </a:r>
            <a:r>
              <a:rPr lang="zh-CN" altLang="en-US" dirty="0" smtClean="0">
                <a:ea typeface="SimHei"/>
              </a:rPr>
              <a:t>练习 </a:t>
            </a:r>
            <a:r>
              <a:rPr lang="en-US" altLang="zh-CN" dirty="0" smtClean="0">
                <a:ea typeface="SimHei"/>
              </a:rPr>
              <a:t>- </a:t>
            </a:r>
            <a:r>
              <a:rPr lang="zh-CN" altLang="en-US" dirty="0" smtClean="0">
                <a:ea typeface="SimHei"/>
              </a:rPr>
              <a:t>网络组件表示方式和功能</a:t>
            </a:r>
            <a:endParaRPr lang="zh-CN" altLang="en-US" dirty="0">
              <a:ea typeface="SimHei"/>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16</a:t>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17</a:t>
            </a:fld>
            <a:endParaRPr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1.1.2.1 </a:t>
            </a:r>
            <a:r>
              <a:rPr lang="zh-CN" altLang="en-US" dirty="0" smtClean="0">
                <a:ea typeface="SimHei"/>
              </a:rPr>
              <a:t>多种规模的网络</a:t>
            </a:r>
            <a:endParaRPr lang="zh-CN" altLang="en-US" dirty="0">
              <a:ea typeface="SimHei"/>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pPr/>
              <a:t>18</a:t>
            </a:fld>
            <a:endParaRPr 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1.1.2.1 </a:t>
            </a:r>
            <a:r>
              <a:rPr lang="zh-CN" altLang="en-US" dirty="0" smtClean="0">
                <a:ea typeface="SimHei"/>
              </a:rPr>
              <a:t>多种规模的网络</a:t>
            </a:r>
            <a:endParaRPr lang="zh-CN" altLang="en-US" dirty="0">
              <a:ea typeface="SimHei"/>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pPr/>
              <a:t>19</a:t>
            </a:fld>
            <a:endParaRPr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AC72CD79-D36A-4E01-AE1C-064887FE954D}" type="slidenum">
              <a:rPr lang="en-US" smtClean="0"/>
              <a:pPr/>
              <a:t>2</a:t>
            </a:fld>
            <a:endParaRPr 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smtClean="0">
                <a:ea typeface="SimHei"/>
              </a:rPr>
              <a:t>1.2.2.1 </a:t>
            </a:r>
            <a:r>
              <a:rPr lang="zh-CN" altLang="en-US" sz="1200" dirty="0" smtClean="0">
                <a:ea typeface="SimHei"/>
              </a:rPr>
              <a:t>网络类型</a:t>
            </a:r>
            <a:endParaRPr lang="zh-CN" altLang="en-US" dirty="0">
              <a:ea typeface="SimHei"/>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pPr/>
              <a:t>20</a:t>
            </a:fld>
            <a:endParaRPr 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1.2.3.1 </a:t>
            </a:r>
            <a:r>
              <a:rPr lang="zh-CN" altLang="en-US" dirty="0" smtClean="0">
                <a:ea typeface="SimHei"/>
              </a:rPr>
              <a:t>互联网</a:t>
            </a:r>
            <a:endParaRPr lang="zh-CN" altLang="en-US" dirty="0">
              <a:ea typeface="SimHei"/>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21</a:t>
            </a:fld>
            <a:endParaRPr lang="zh-CN" alt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1.2.3.2 </a:t>
            </a:r>
            <a:r>
              <a:rPr lang="zh-CN" altLang="en-US" dirty="0" smtClean="0">
                <a:ea typeface="SimHei"/>
              </a:rPr>
              <a:t>内部网和外联网</a:t>
            </a:r>
            <a:endParaRPr lang="zh-CN" altLang="en-US" dirty="0">
              <a:ea typeface="SimHei"/>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22</a:t>
            </a:fld>
            <a:endParaRPr lang="zh-CN" alt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23</a:t>
            </a:fld>
            <a:endParaRPr lang="zh-CN" alt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1.2.4.1 </a:t>
            </a:r>
            <a:r>
              <a:rPr lang="zh-CN" altLang="en-US" dirty="0" smtClean="0">
                <a:ea typeface="SimHei"/>
              </a:rPr>
              <a:t>互联网访问技术</a:t>
            </a:r>
            <a:endParaRPr lang="zh-CN" altLang="en-US" baseline="0" dirty="0" smtClean="0">
              <a:ea typeface="SimHei"/>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24</a:t>
            </a:fld>
            <a:endParaRPr lang="zh-CN" alt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1.2.4.2 </a:t>
            </a:r>
            <a:r>
              <a:rPr lang="zh-CN" altLang="en-US" sz="1200" dirty="0" smtClean="0">
                <a:ea typeface="SimHei"/>
              </a:rPr>
              <a:t>家庭和小型办公室互联网连接</a:t>
            </a:r>
            <a:endParaRPr lang="zh-CN" altLang="en-US" baseline="0" dirty="0" smtClean="0">
              <a:ea typeface="SimHei"/>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25</a:t>
            </a:fld>
            <a:endParaRPr lang="zh-CN" alt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1.2.4.2 </a:t>
            </a:r>
            <a:r>
              <a:rPr lang="zh-CN" altLang="en-US" sz="1200" dirty="0" smtClean="0">
                <a:ea typeface="SimHei"/>
              </a:rPr>
              <a:t>家庭和小型办公室互联网连接</a:t>
            </a:r>
            <a:endParaRPr lang="zh-CN" altLang="en-US" baseline="0" dirty="0" smtClean="0">
              <a:ea typeface="SimHei"/>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26</a:t>
            </a:fld>
            <a:endParaRPr lang="zh-CN" alt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1.2.4.3 </a:t>
            </a:r>
            <a:r>
              <a:rPr lang="zh-CN" altLang="en-US" dirty="0" smtClean="0">
                <a:ea typeface="SimHei"/>
              </a:rPr>
              <a:t>企业互联网连接</a:t>
            </a:r>
          </a:p>
          <a:p>
            <a:r>
              <a:rPr lang="en-US" altLang="zh-CN" dirty="0" smtClean="0">
                <a:ea typeface="SimHei"/>
              </a:rPr>
              <a:t>1.2.4.4 Packet Tracer – </a:t>
            </a:r>
            <a:r>
              <a:rPr lang="zh-CN" altLang="en-US" dirty="0" smtClean="0">
                <a:ea typeface="SimHei"/>
              </a:rPr>
              <a:t>帮助和导航提示</a:t>
            </a: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ea typeface="SimHei"/>
              </a:rPr>
              <a:t>1.2.4.5 Packet Tracer – </a:t>
            </a:r>
            <a:r>
              <a:rPr lang="zh-CN" altLang="en-US" dirty="0" smtClean="0">
                <a:ea typeface="SimHei"/>
              </a:rPr>
              <a:t>网络表示方式</a:t>
            </a:r>
            <a:endParaRPr lang="zh-CN" altLang="en-US" baseline="0" dirty="0" smtClean="0">
              <a:ea typeface="SimHei"/>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27</a:t>
            </a:fld>
            <a:endParaRPr lang="zh-CN" alt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1.2.4.3 </a:t>
            </a:r>
            <a:r>
              <a:rPr lang="zh-CN" altLang="en-US" dirty="0" smtClean="0">
                <a:ea typeface="SimHei"/>
              </a:rPr>
              <a:t>企业互联网连接</a:t>
            </a:r>
          </a:p>
          <a:p>
            <a:r>
              <a:rPr lang="en-US" altLang="zh-CN" dirty="0" smtClean="0">
                <a:ea typeface="SimHei"/>
              </a:rPr>
              <a:t>1.2.4.4 Packet Tracer – </a:t>
            </a:r>
            <a:r>
              <a:rPr lang="zh-CN" altLang="en-US" dirty="0" smtClean="0">
                <a:ea typeface="SimHei"/>
              </a:rPr>
              <a:t>帮助和导航提示</a:t>
            </a: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ea typeface="SimHei"/>
              </a:rPr>
              <a:t>1.2.4.5 Packet Tracer – </a:t>
            </a:r>
            <a:r>
              <a:rPr lang="zh-CN" altLang="en-US" dirty="0" smtClean="0">
                <a:ea typeface="SimHei"/>
              </a:rPr>
              <a:t>网络表示方式</a:t>
            </a:r>
            <a:endParaRPr lang="zh-CN" altLang="en-US" baseline="0" dirty="0" smtClean="0">
              <a:ea typeface="SimHei"/>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28</a:t>
            </a:fld>
            <a:endParaRPr lang="zh-CN" alt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1.3.1.1 </a:t>
            </a:r>
            <a:r>
              <a:rPr lang="zh-CN" altLang="en-US" dirty="0" smtClean="0">
                <a:ea typeface="SimHei"/>
              </a:rPr>
              <a:t>传统的独立网络</a:t>
            </a:r>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29</a:t>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AC72CD79-D36A-4E01-AE1C-064887FE954D}" type="slidenum">
              <a:rPr lang="en-US" smtClean="0"/>
              <a:pPr/>
              <a:t>3</a:t>
            </a:fld>
            <a:endParaRPr 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1.3.1.2 </a:t>
            </a:r>
            <a:r>
              <a:rPr lang="zh-CN" altLang="en-US" dirty="0" smtClean="0">
                <a:ea typeface="SimHei"/>
              </a:rPr>
              <a:t>融合网络</a:t>
            </a:r>
          </a:p>
          <a:p>
            <a:r>
              <a:rPr lang="en-US" altLang="zh-CN" dirty="0" smtClean="0">
                <a:ea typeface="SimHei"/>
              </a:rPr>
              <a:t>1.3.1.3 </a:t>
            </a:r>
            <a:r>
              <a:rPr lang="zh-CN" altLang="en-US" dirty="0" smtClean="0">
                <a:ea typeface="SimHei"/>
              </a:rPr>
              <a:t>实验 </a:t>
            </a:r>
            <a:r>
              <a:rPr lang="en-US" altLang="zh-CN" dirty="0" smtClean="0">
                <a:ea typeface="SimHei"/>
              </a:rPr>
              <a:t>- </a:t>
            </a:r>
            <a:r>
              <a:rPr lang="zh-CN" altLang="en-US" dirty="0" smtClean="0">
                <a:ea typeface="SimHei"/>
              </a:rPr>
              <a:t>研究融合网络服务</a:t>
            </a:r>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30</a:t>
            </a:fld>
            <a:endParaRPr lang="zh-CN" alt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31</a:t>
            </a:fld>
            <a:endParaRPr lang="zh-CN" alt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1.3.2.1 </a:t>
            </a:r>
            <a:r>
              <a:rPr lang="zh-CN" altLang="en-US" dirty="0" smtClean="0">
                <a:ea typeface="SimHei"/>
              </a:rPr>
              <a:t>网络架构</a:t>
            </a:r>
          </a:p>
        </p:txBody>
      </p:sp>
      <p:sp>
        <p:nvSpPr>
          <p:cNvPr id="4" name="Slide Number Placeholder 3"/>
          <p:cNvSpPr>
            <a:spLocks noGrp="1"/>
          </p:cNvSpPr>
          <p:nvPr>
            <p:ph type="sldNum" sz="quarter" idx="10"/>
          </p:nvPr>
        </p:nvSpPr>
        <p:spPr/>
        <p:txBody>
          <a:bodyPr/>
          <a:lstStyle/>
          <a:p>
            <a:fld id="{AC72CD79-D36A-4E01-AE1C-064887FE954D}" type="slidenum">
              <a:rPr lang="en-US" smtClean="0"/>
              <a:pPr/>
              <a:t>32</a:t>
            </a:fld>
            <a:endParaRPr 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1.3.2.2 </a:t>
            </a:r>
            <a:r>
              <a:rPr lang="zh-CN" altLang="en-US" dirty="0" smtClean="0">
                <a:ea typeface="SimHei"/>
              </a:rPr>
              <a:t>容错能力</a:t>
            </a:r>
          </a:p>
        </p:txBody>
      </p:sp>
      <p:sp>
        <p:nvSpPr>
          <p:cNvPr id="4" name="Slide Number Placeholder 3"/>
          <p:cNvSpPr>
            <a:spLocks noGrp="1"/>
          </p:cNvSpPr>
          <p:nvPr>
            <p:ph type="sldNum" sz="quarter" idx="10"/>
          </p:nvPr>
        </p:nvSpPr>
        <p:spPr/>
        <p:txBody>
          <a:bodyPr/>
          <a:lstStyle/>
          <a:p>
            <a:fld id="{AC72CD79-D36A-4E01-AE1C-064887FE954D}" type="slidenum">
              <a:rPr lang="en-US" smtClean="0"/>
              <a:pPr/>
              <a:t>33</a:t>
            </a:fld>
            <a:endParaRPr 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1.3.2.3 </a:t>
            </a:r>
            <a:r>
              <a:rPr lang="zh-CN" altLang="en-US" dirty="0" smtClean="0">
                <a:ea typeface="SimHei"/>
              </a:rPr>
              <a:t>可扩展性</a:t>
            </a:r>
          </a:p>
        </p:txBody>
      </p:sp>
      <p:sp>
        <p:nvSpPr>
          <p:cNvPr id="4" name="Slide Number Placeholder 3"/>
          <p:cNvSpPr>
            <a:spLocks noGrp="1"/>
          </p:cNvSpPr>
          <p:nvPr>
            <p:ph type="sldNum" sz="quarter" idx="10"/>
          </p:nvPr>
        </p:nvSpPr>
        <p:spPr/>
        <p:txBody>
          <a:bodyPr/>
          <a:lstStyle/>
          <a:p>
            <a:fld id="{AC72CD79-D36A-4E01-AE1C-064887FE954D}" type="slidenum">
              <a:rPr lang="en-US" smtClean="0"/>
              <a:pPr/>
              <a:t>34</a:t>
            </a:fld>
            <a:endParaRPr 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1.3.2.4 </a:t>
            </a:r>
            <a:r>
              <a:rPr lang="zh-CN" altLang="en-US" dirty="0" smtClean="0">
                <a:ea typeface="SimHei"/>
              </a:rPr>
              <a:t>服务质量</a:t>
            </a:r>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35</a:t>
            </a:fld>
            <a:endParaRPr lang="zh-CN" altLang="en-US">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1.3.2.5 </a:t>
            </a:r>
            <a:r>
              <a:rPr lang="zh-CN" altLang="en-US" dirty="0" smtClean="0">
                <a:ea typeface="SimHei"/>
              </a:rPr>
              <a:t>安全性</a:t>
            </a:r>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36</a:t>
            </a:fld>
            <a:endParaRPr lang="zh-CN" altLang="en-US">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1.3.2.5 </a:t>
            </a:r>
            <a:r>
              <a:rPr lang="zh-CN" altLang="en-US" dirty="0" smtClean="0">
                <a:ea typeface="SimHei"/>
              </a:rPr>
              <a:t>安全性（续）</a:t>
            </a:r>
          </a:p>
          <a:p>
            <a:r>
              <a:rPr lang="en-US" altLang="zh-CN" dirty="0" smtClean="0">
                <a:ea typeface="SimHei"/>
              </a:rPr>
              <a:t>1.3.2.6 </a:t>
            </a:r>
            <a:r>
              <a:rPr lang="zh-CN" altLang="en-US" dirty="0" smtClean="0">
                <a:ea typeface="SimHei"/>
              </a:rPr>
              <a:t>练习 </a:t>
            </a:r>
            <a:r>
              <a:rPr lang="en-US" altLang="zh-CN" dirty="0" smtClean="0">
                <a:ea typeface="SimHei"/>
              </a:rPr>
              <a:t>- </a:t>
            </a:r>
            <a:r>
              <a:rPr lang="zh-CN" altLang="en-US" dirty="0" smtClean="0">
                <a:ea typeface="SimHei"/>
              </a:rPr>
              <a:t>网络架构要求</a:t>
            </a:r>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37</a:t>
            </a:fld>
            <a:endParaRPr lang="zh-CN" altLang="en-US">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38</a:t>
            </a:fld>
            <a:endParaRPr lang="zh-CN" altLang="en-US">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1.4.1.1 </a:t>
            </a:r>
            <a:r>
              <a:rPr lang="zh-CN" altLang="en-US" dirty="0" smtClean="0">
                <a:ea typeface="SimHei"/>
              </a:rPr>
              <a:t>新趋势</a:t>
            </a:r>
          </a:p>
        </p:txBody>
      </p:sp>
      <p:sp>
        <p:nvSpPr>
          <p:cNvPr id="4" name="Slide Number Placeholder 3"/>
          <p:cNvSpPr>
            <a:spLocks noGrp="1"/>
          </p:cNvSpPr>
          <p:nvPr>
            <p:ph type="sldNum" sz="quarter" idx="10"/>
          </p:nvPr>
        </p:nvSpPr>
        <p:spPr/>
        <p:txBody>
          <a:bodyPr/>
          <a:lstStyle/>
          <a:p>
            <a:fld id="{AC72CD79-D36A-4E01-AE1C-064887FE954D}" type="slidenum">
              <a:rPr lang="en-US" smtClean="0"/>
              <a:pPr/>
              <a:t>39</a:t>
            </a:fld>
            <a:endParaRPr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ea typeface="SimHei"/>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pPr/>
              <a:t>4</a:t>
            </a:fld>
            <a:endParaRPr 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1.4.1.2 </a:t>
            </a:r>
            <a:r>
              <a:rPr lang="zh-CN" altLang="en-US" dirty="0" smtClean="0">
                <a:ea typeface="SimHei"/>
              </a:rPr>
              <a:t>自带设备</a:t>
            </a:r>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40</a:t>
            </a:fld>
            <a:endParaRPr lang="zh-CN" altLang="en-US">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1.4.1.3 </a:t>
            </a:r>
            <a:r>
              <a:rPr lang="zh-CN" altLang="en-US" smtClean="0">
                <a:ea typeface="SimHei"/>
              </a:rPr>
              <a:t>在线协作</a:t>
            </a:r>
            <a:endParaRPr lang="en-US" altLang="zh-CN" smtClean="0">
              <a:ea typeface="SimHei"/>
            </a:endParaRPr>
          </a:p>
          <a:p>
            <a:r>
              <a:rPr lang="zh-CN" altLang="en-US" smtClean="0">
                <a:ea typeface="SimHei"/>
              </a:rPr>
              <a:t>思科网真解决方案：</a:t>
            </a:r>
            <a:r>
              <a:rPr lang="en-US" altLang="zh-CN" smtClean="0">
                <a:ea typeface="SimHei"/>
              </a:rPr>
              <a:t>http://www.cisco.com/web/CN/products/products_netsol/voices/sol/telepresence/index.html</a:t>
            </a:r>
            <a:endParaRPr lang="zh-CN" altLang="en-US" dirty="0" smtClean="0">
              <a:ea typeface="SimHei"/>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pPr/>
              <a:t>41</a:t>
            </a:fld>
            <a:endParaRPr 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1.4.1.5 </a:t>
            </a:r>
            <a:r>
              <a:rPr lang="zh-CN" altLang="en-US" dirty="0" smtClean="0">
                <a:ea typeface="SimHei"/>
              </a:rPr>
              <a:t>云计算</a:t>
            </a:r>
          </a:p>
        </p:txBody>
      </p:sp>
      <p:sp>
        <p:nvSpPr>
          <p:cNvPr id="4" name="Slide Number Placeholder 3"/>
          <p:cNvSpPr>
            <a:spLocks noGrp="1"/>
          </p:cNvSpPr>
          <p:nvPr>
            <p:ph type="sldNum" sz="quarter" idx="10"/>
          </p:nvPr>
        </p:nvSpPr>
        <p:spPr/>
        <p:txBody>
          <a:bodyPr/>
          <a:lstStyle/>
          <a:p>
            <a:fld id="{AC72CD79-D36A-4E01-AE1C-064887FE954D}" type="slidenum">
              <a:rPr lang="en-US" smtClean="0"/>
              <a:pPr/>
              <a:t>42</a:t>
            </a:fld>
            <a:endParaRPr 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1.4.2.1 </a:t>
            </a:r>
            <a:r>
              <a:rPr lang="zh-CN" altLang="en-US" dirty="0" smtClean="0">
                <a:ea typeface="SimHei"/>
              </a:rPr>
              <a:t>家庭中的技术趋势</a:t>
            </a:r>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43</a:t>
            </a:fld>
            <a:endParaRPr lang="zh-CN" altLang="en-US">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1.4.2.2 </a:t>
            </a:r>
            <a:r>
              <a:rPr lang="zh-CN" altLang="en-US" dirty="0" smtClean="0">
                <a:ea typeface="SimHei"/>
              </a:rPr>
              <a:t>电力线网络</a:t>
            </a:r>
          </a:p>
        </p:txBody>
      </p:sp>
      <p:sp>
        <p:nvSpPr>
          <p:cNvPr id="4" name="Slide Number Placeholder 3"/>
          <p:cNvSpPr>
            <a:spLocks noGrp="1"/>
          </p:cNvSpPr>
          <p:nvPr>
            <p:ph type="sldNum" sz="quarter" idx="10"/>
          </p:nvPr>
        </p:nvSpPr>
        <p:spPr/>
        <p:txBody>
          <a:bodyPr/>
          <a:lstStyle/>
          <a:p>
            <a:fld id="{AC72CD79-D36A-4E01-AE1C-064887FE954D}" type="slidenum">
              <a:rPr lang="en-US" smtClean="0"/>
              <a:pPr/>
              <a:t>44</a:t>
            </a:fld>
            <a:endParaRPr 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1.4.2.3 </a:t>
            </a:r>
            <a:r>
              <a:rPr lang="zh-CN" altLang="en-US" dirty="0" smtClean="0">
                <a:ea typeface="SimHei"/>
              </a:rPr>
              <a:t>无线宽带</a:t>
            </a:r>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45</a:t>
            </a:fld>
            <a:endParaRPr lang="zh-CN" altLang="en-US">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1.4.2.3 </a:t>
            </a:r>
            <a:r>
              <a:rPr lang="zh-CN" altLang="en-US" dirty="0" smtClean="0">
                <a:ea typeface="SimHei"/>
              </a:rPr>
              <a:t>无线宽带</a:t>
            </a:r>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46</a:t>
            </a:fld>
            <a:endParaRPr lang="zh-CN" altLang="en-US">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47</a:t>
            </a:fld>
            <a:endParaRPr lang="zh-CN" altLang="en-US">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1.4.3.1 </a:t>
            </a:r>
            <a:r>
              <a:rPr lang="zh-CN" altLang="en-US" dirty="0" smtClean="0">
                <a:ea typeface="SimHei"/>
              </a:rPr>
              <a:t>安全威胁（续）</a:t>
            </a:r>
            <a:endParaRPr lang="zh-CN" altLang="en-US" dirty="0">
              <a:ea typeface="SimHei"/>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48</a:t>
            </a:fld>
            <a:endParaRPr lang="zh-CN" altLang="en-US">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1.4.3.1 </a:t>
            </a:r>
            <a:r>
              <a:rPr lang="zh-CN" altLang="en-US" dirty="0" smtClean="0">
                <a:ea typeface="SimHei"/>
              </a:rPr>
              <a:t>安全威胁</a:t>
            </a:r>
          </a:p>
        </p:txBody>
      </p:sp>
      <p:sp>
        <p:nvSpPr>
          <p:cNvPr id="4" name="Slide Number Placeholder 3"/>
          <p:cNvSpPr>
            <a:spLocks noGrp="1"/>
          </p:cNvSpPr>
          <p:nvPr>
            <p:ph type="sldNum" sz="quarter" idx="10"/>
          </p:nvPr>
        </p:nvSpPr>
        <p:spPr/>
        <p:txBody>
          <a:bodyPr/>
          <a:lstStyle/>
          <a:p>
            <a:fld id="{AC72CD79-D36A-4E01-AE1C-064887FE954D}" type="slidenum">
              <a:rPr lang="en-US" smtClean="0"/>
              <a:pPr/>
              <a:t>49</a:t>
            </a:fld>
            <a:endParaRPr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ea typeface="SimHei"/>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pPr/>
              <a:t>5</a:t>
            </a:fld>
            <a:endParaRPr 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a typeface="SimHei"/>
              </a:rPr>
              <a:t>1.4.3.2 </a:t>
            </a:r>
            <a:r>
              <a:rPr lang="zh-CN" altLang="en-US" dirty="0" smtClean="0">
                <a:ea typeface="SimHei"/>
              </a:rPr>
              <a:t>安全解决方案</a:t>
            </a:r>
          </a:p>
          <a:p>
            <a:r>
              <a:rPr lang="en-US" altLang="zh-CN" dirty="0" smtClean="0">
                <a:ea typeface="SimHei"/>
              </a:rPr>
              <a:t>1.4.3.3 </a:t>
            </a:r>
            <a:r>
              <a:rPr lang="zh-CN" altLang="en-US" dirty="0" smtClean="0">
                <a:ea typeface="SimHei"/>
              </a:rPr>
              <a:t>练习 </a:t>
            </a:r>
            <a:r>
              <a:rPr lang="en-US" altLang="zh-CN" dirty="0" smtClean="0">
                <a:ea typeface="SimHei"/>
              </a:rPr>
              <a:t>- </a:t>
            </a:r>
            <a:r>
              <a:rPr lang="zh-CN" altLang="en-US" dirty="0" smtClean="0">
                <a:ea typeface="SimHei"/>
              </a:rPr>
              <a:t>确定网络</a:t>
            </a:r>
            <a:r>
              <a:rPr lang="zh-CN" altLang="en-US" smtClean="0">
                <a:ea typeface="SimHei"/>
              </a:rPr>
              <a:t>安全术语</a:t>
            </a:r>
            <a:endParaRPr lang="en-US" altLang="zh-CN" smtClean="0">
              <a:ea typeface="SimHei"/>
            </a:endParaRPr>
          </a:p>
          <a:p>
            <a:r>
              <a:rPr lang="zh-CN" altLang="en-US" smtClean="0">
                <a:ea typeface="SimHei"/>
              </a:rPr>
              <a:t>入侵防御系统</a:t>
            </a:r>
            <a:r>
              <a:rPr lang="en-US" altLang="zh-CN" smtClean="0">
                <a:ea typeface="SimHei"/>
              </a:rPr>
              <a:t>(IPS: Intrusion Prevention System)</a:t>
            </a:r>
            <a:r>
              <a:rPr lang="zh-CN" altLang="en-US" smtClean="0">
                <a:ea typeface="SimHei"/>
              </a:rPr>
              <a:t>是电脑网络安全设施，是对防病毒软件（</a:t>
            </a:r>
            <a:r>
              <a:rPr lang="en-US" altLang="zh-CN" smtClean="0">
                <a:ea typeface="SimHei"/>
              </a:rPr>
              <a:t>Antivirus Programs</a:t>
            </a:r>
            <a:r>
              <a:rPr lang="zh-CN" altLang="en-US" smtClean="0">
                <a:ea typeface="SimHei"/>
              </a:rPr>
              <a:t>）和防火墙</a:t>
            </a:r>
            <a:r>
              <a:rPr lang="en-US" altLang="zh-CN" smtClean="0">
                <a:ea typeface="SimHei"/>
              </a:rPr>
              <a:t>(Packet Filter, Application Gateway)</a:t>
            </a:r>
            <a:r>
              <a:rPr lang="zh-CN" altLang="en-US" smtClean="0">
                <a:ea typeface="SimHei"/>
              </a:rPr>
              <a:t>的补充。它是一部能够监视网络或网络设备的网络资料传输行为的计算机网络安全设备，能够即时地中断、调整或隔离一些不正常或是具有伤害性的网络资料传输行为。</a:t>
            </a:r>
            <a:endParaRPr lang="zh-CN" altLang="en-US" dirty="0" smtClean="0">
              <a:ea typeface="SimHei"/>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pPr/>
              <a:t>50</a:t>
            </a:fld>
            <a:endParaRPr 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AC72CD79-D36A-4E01-AE1C-064887FE954D}" type="slidenum">
              <a:rPr lang="en-US" smtClean="0"/>
              <a:pPr/>
              <a:t>51</a:t>
            </a:fld>
            <a:endParaRPr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ea typeface="SimHei"/>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pPr/>
              <a:t>6</a:t>
            </a:fld>
            <a:endParaRPr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smtClean="0">
              <a:ea typeface="SimHei"/>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pPr/>
              <a:t>7</a:t>
            </a:fld>
            <a:endParaRPr 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ea typeface="SimHei"/>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pPr/>
              <a:t>8</a:t>
            </a:fld>
            <a:endParaRPr 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ea typeface="SimHei"/>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pPr/>
              <a:t>9</a:t>
            </a:fld>
            <a:endParaRPr 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3" name="Picture 42"/>
          <p:cNvPicPr>
            <a:picLocks noChangeAspect="1"/>
          </p:cNvPicPr>
          <p:nvPr userDrawn="1"/>
        </p:nvPicPr>
        <p:blipFill>
          <a:blip r:embed="rId2" cstate="email"/>
          <a:stretch>
            <a:fillRect/>
          </a:stretch>
        </p:blipFill>
        <p:spPr>
          <a:xfrm>
            <a:off x="0" y="0"/>
            <a:ext cx="9144000" cy="6858000"/>
          </a:xfrm>
          <a:prstGeom prst="rect">
            <a:avLst/>
          </a:prstGeom>
        </p:spPr>
      </p:pic>
      <p:sp>
        <p:nvSpPr>
          <p:cNvPr id="48" name="Subtitle 2"/>
          <p:cNvSpPr>
            <a:spLocks noGrp="1"/>
          </p:cNvSpPr>
          <p:nvPr>
            <p:ph type="subTitle" idx="1" hasCustomPrompt="1"/>
          </p:nvPr>
        </p:nvSpPr>
        <p:spPr>
          <a:xfrm>
            <a:off x="236383" y="4464066"/>
            <a:ext cx="3657600" cy="384721"/>
          </a:xfrm>
        </p:spPr>
        <p:txBody>
          <a:bodyPr wrap="square">
            <a:spAutoFit/>
          </a:bodyPr>
          <a:lstStyle>
            <a:lvl1pPr marL="0" marR="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defRPr lang="en-US" sz="2000" kern="1200" dirty="0">
                <a:solidFill>
                  <a:schemeClr val="bg1"/>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defRPr/>
            </a:pPr>
            <a:r>
              <a:rPr lang="en-US" dirty="0" smtClean="0"/>
              <a:t>Speaker Name</a:t>
            </a:r>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mj-lt"/>
                <a:ea typeface="+mj-ea"/>
                <a:cs typeface="Arial" pitchFamily="34" charset="0"/>
              </a:defRPr>
            </a:lvl1pPr>
          </a:lstStyle>
          <a:p>
            <a:r>
              <a:rPr lang="en-US" dirty="0" smtClean="0"/>
              <a:t>Presentation Title Goes Here</a:t>
            </a:r>
            <a:endParaRPr lang="en-US" dirty="0"/>
          </a:p>
        </p:txBody>
      </p:sp>
      <p:pic>
        <p:nvPicPr>
          <p:cNvPr id="44" name="Picture 2"/>
          <p:cNvPicPr>
            <a:picLocks noChangeAspect="1" noChangeArrowheads="1"/>
          </p:cNvPicPr>
          <p:nvPr userDrawn="1"/>
        </p:nvPicPr>
        <p:blipFill>
          <a:blip r:embed="rId3" cstate="email"/>
          <a:srcRect/>
          <a:stretch>
            <a:fillRect/>
          </a:stretch>
        </p:blipFill>
        <p:spPr bwMode="auto">
          <a:xfrm>
            <a:off x="5912068" y="330200"/>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Placeholder 3"/>
          <p:cNvSpPr>
            <a:spLocks noGrp="1"/>
          </p:cNvSpPr>
          <p:nvPr>
            <p:ph type="body" sz="quarter" idx="10" hasCustomPrompt="1"/>
          </p:nvPr>
        </p:nvSpPr>
        <p:spPr>
          <a:xfrm>
            <a:off x="236383" y="4862154"/>
            <a:ext cx="3657600" cy="355482"/>
          </a:xfrm>
        </p:spPr>
        <p:txBody>
          <a:bodyPr wrap="square">
            <a:spAutoFit/>
          </a:bodyPr>
          <a:lstStyle>
            <a:lvl1pPr marL="0" indent="0">
              <a:buFontTx/>
              <a:buNone/>
              <a:defRPr sz="1800">
                <a:solidFill>
                  <a:schemeClr val="bg1"/>
                </a:solidFill>
              </a:defRPr>
            </a:lvl1pPr>
          </a:lstStyle>
          <a:p>
            <a:pPr lvl="0"/>
            <a:r>
              <a:rPr lang="en-US" dirty="0" smtClean="0"/>
              <a:t>Speaker Title</a:t>
            </a:r>
            <a:endParaRPr lang="en-US" dirty="0"/>
          </a:p>
        </p:txBody>
      </p:sp>
      <p:sp>
        <p:nvSpPr>
          <p:cNvPr id="6" name="Text Placeholder 5"/>
          <p:cNvSpPr>
            <a:spLocks noGrp="1"/>
          </p:cNvSpPr>
          <p:nvPr>
            <p:ph type="body" sz="quarter" idx="11" hasCustomPrompt="1"/>
          </p:nvPr>
        </p:nvSpPr>
        <p:spPr>
          <a:xfrm>
            <a:off x="236382" y="5231003"/>
            <a:ext cx="3657600" cy="297004"/>
          </a:xfrm>
        </p:spPr>
        <p:txBody>
          <a:bodyPr>
            <a:spAutoFit/>
          </a:bodyPr>
          <a:lstStyle>
            <a:lvl1pPr marL="0" indent="0">
              <a:buFontTx/>
              <a:buNone/>
              <a:defRPr sz="1400">
                <a:solidFill>
                  <a:schemeClr val="bg1"/>
                </a:solidFill>
              </a:defRPr>
            </a:lvl1pPr>
          </a:lstStyle>
          <a:p>
            <a:pPr lvl="0"/>
            <a:r>
              <a:rPr lang="en-US" dirty="0" smtClean="0"/>
              <a:t>Date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39713" y="1339745"/>
            <a:ext cx="410368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itle 15"/>
          <p:cNvSpPr>
            <a:spLocks noGrp="1"/>
          </p:cNvSpPr>
          <p:nvPr>
            <p:ph type="title"/>
          </p:nvPr>
        </p:nvSpPr>
        <p:spPr>
          <a:xfrm>
            <a:off x="229702" y="432215"/>
            <a:ext cx="8588861" cy="838200"/>
          </a:xfrm>
        </p:spPr>
        <p:txBody>
          <a:bodyPr/>
          <a:lstStyle/>
          <a:p>
            <a:r>
              <a:rPr lang="en-US" dirty="0" smtClean="0"/>
              <a:t>Click to edit Master title style</a:t>
            </a:r>
            <a:endParaRPr lang="en-US" dirty="0"/>
          </a:p>
        </p:txBody>
      </p:sp>
      <p:sp>
        <p:nvSpPr>
          <p:cNvPr id="10" name="Rounded Rectangle 9"/>
          <p:cNvSpPr/>
          <p:nvPr userDrawn="1"/>
        </p:nvSpPr>
        <p:spPr>
          <a:xfrm>
            <a:off x="4984231" y="1416140"/>
            <a:ext cx="3759720" cy="4599033"/>
          </a:xfrm>
          <a:prstGeom prst="roundRect">
            <a:avLst>
              <a:gd name="adj" fmla="val 0"/>
            </a:avLst>
          </a:prstGeom>
          <a:gradFill flip="none" rotWithShape="1">
            <a:gsLst>
              <a:gs pos="0">
                <a:schemeClr val="tx1">
                  <a:lumMod val="20000"/>
                  <a:lumOff val="80000"/>
                </a:schemeClr>
              </a:gs>
              <a:gs pos="47000">
                <a:schemeClr val="bg1"/>
              </a:gs>
              <a:gs pos="100000">
                <a:srgbClr val="EDDFF5"/>
              </a:gs>
            </a:gsLst>
            <a:lin ang="2700000" scaled="1"/>
            <a:tileRect/>
          </a:gra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5" name="Text Placeholder 3"/>
          <p:cNvSpPr>
            <a:spLocks noGrp="1"/>
          </p:cNvSpPr>
          <p:nvPr>
            <p:ph type="body" sz="quarter" idx="15"/>
          </p:nvPr>
        </p:nvSpPr>
        <p:spPr>
          <a:xfrm>
            <a:off x="5221224" y="1747683"/>
            <a:ext cx="3236976" cy="1900292"/>
          </a:xfrm>
        </p:spPr>
        <p:txBody>
          <a:bodyPr/>
          <a:lstStyle>
            <a:lvl1pPr marL="114300" indent="-114300">
              <a:buFontTx/>
              <a:buNone/>
              <a:defRPr sz="2000"/>
            </a:lvl1pPr>
          </a:lstStyle>
          <a:p>
            <a:pPr lvl="0"/>
            <a:r>
              <a:rPr lang="en-US" dirty="0" smtClean="0"/>
              <a:t>Click to edit Master text styles</a:t>
            </a:r>
          </a:p>
        </p:txBody>
      </p:sp>
      <p:sp>
        <p:nvSpPr>
          <p:cNvPr id="17" name="Text Placeholder 21"/>
          <p:cNvSpPr>
            <a:spLocks noGrp="1"/>
          </p:cNvSpPr>
          <p:nvPr>
            <p:ph type="body" sz="quarter" idx="16"/>
          </p:nvPr>
        </p:nvSpPr>
        <p:spPr>
          <a:xfrm>
            <a:off x="5310124" y="4876800"/>
            <a:ext cx="3044497" cy="326243"/>
          </a:xfrm>
        </p:spPr>
        <p:txBody>
          <a:bodyPr wrap="square">
            <a:spAutoFit/>
          </a:bodyPr>
          <a:lstStyle>
            <a:lvl1pPr marL="0" indent="0">
              <a:buFontTx/>
              <a:buNone/>
              <a:defRPr sz="1600"/>
            </a:lvl1pPr>
          </a:lstStyle>
          <a:p>
            <a:pPr lvl="0"/>
            <a:r>
              <a:rPr lang="en-US" smtClean="0"/>
              <a:t>Click to edit Master text styles</a:t>
            </a:r>
          </a:p>
        </p:txBody>
      </p:sp>
      <p:cxnSp>
        <p:nvCxnSpPr>
          <p:cNvPr id="19" name="Straight Connector 18"/>
          <p:cNvCxnSpPr/>
          <p:nvPr userDrawn="1"/>
        </p:nvCxnSpPr>
        <p:spPr>
          <a:xfrm flipH="1">
            <a:off x="4990141" y="1335313"/>
            <a:ext cx="1" cy="4760687"/>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301752"/>
            <a:ext cx="4123944"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19455" y="1600200"/>
            <a:ext cx="4142232" cy="4526280"/>
          </a:xfrm>
        </p:spPr>
        <p:txBody>
          <a:bodyPr/>
          <a:lstStyle>
            <a:lvl1pPr marL="0" indent="0">
              <a:buNone/>
              <a:defRPr>
                <a:solidFill>
                  <a:schemeClr val="tx2"/>
                </a:solidFill>
                <a:latin typeface="+mj-lt"/>
              </a:defRPr>
            </a:lvl1pPr>
            <a:lvl2pPr marL="406400" indent="0" defTabSz="-635">
              <a:buClr>
                <a:schemeClr val="accent5"/>
              </a:buClr>
              <a:buFontTx/>
              <a:buNone/>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4818888" y="1600200"/>
            <a:ext cx="4005072" cy="4526280"/>
          </a:xfrm>
        </p:spPr>
        <p:txBody>
          <a:bodyPr/>
          <a:lstStyle>
            <a:lvl1pPr marL="0" indent="0">
              <a:buFontTx/>
              <a:buNone/>
              <a:defRPr>
                <a:solidFill>
                  <a:schemeClr val="tx1"/>
                </a:solidFill>
                <a:latin typeface="+mj-lt"/>
              </a:defRPr>
            </a:lvl1pPr>
            <a:lvl2pPr marL="406400" indent="0">
              <a:buClr>
                <a:schemeClr val="accent1">
                  <a:lumMod val="40000"/>
                  <a:lumOff val="60000"/>
                </a:schemeClr>
              </a:buClr>
              <a:buFont typeface="Arial" pitchFamily="34" charset="0"/>
              <a:buNone/>
              <a:defRPr>
                <a:solidFill>
                  <a:schemeClr val="tx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4" name="Text Placeholder 3"/>
          <p:cNvSpPr>
            <a:spLocks noGrp="1"/>
          </p:cNvSpPr>
          <p:nvPr>
            <p:ph type="body" sz="quarter" idx="13" hasCustomPrompt="1"/>
          </p:nvPr>
        </p:nvSpPr>
        <p:spPr>
          <a:xfrm>
            <a:off x="4818887" y="301752"/>
            <a:ext cx="3951308" cy="838200"/>
          </a:xfrm>
        </p:spPr>
        <p:txBody>
          <a:bodyPr/>
          <a:lstStyle>
            <a:lvl1pPr marL="0" marR="0" indent="0" algn="l" defTabSz="914400" rtl="0" eaLnBrk="1" fontAlgn="auto" latinLnBrk="0" hangingPunct="1">
              <a:lnSpc>
                <a:spcPct val="80000"/>
              </a:lnSpc>
              <a:spcBef>
                <a:spcPct val="0"/>
              </a:spcBef>
              <a:spcAft>
                <a:spcPts val="0"/>
              </a:spcAft>
              <a:buClrTx/>
              <a:buSzTx/>
              <a:buFontTx/>
              <a:buNone/>
              <a:def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defRPr/>
            </a:pPr>
            <a:r>
              <a:rPr kumimoji="0" lang="en-US" sz="3600" b="0" i="0" u="none" strike="noStrike" kern="1200" cap="none" spc="0" normalizeH="0" baseline="0" noProof="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Two Column</a:t>
            </a:r>
            <a:br>
              <a:rPr kumimoji="0" lang="en-US" sz="3600" b="0" i="0" u="none" strike="noStrike" kern="1200" cap="none" spc="0" normalizeH="0" baseline="0" noProof="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br>
            <a:r>
              <a:rPr kumimoji="0" lang="en-US" sz="3600" b="0" i="0" u="none" strike="noStrike" kern="1200" cap="none" spc="0" normalizeH="0" baseline="0" noProof="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Title Right</a:t>
            </a:r>
            <a:endPar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endParaRPr>
          </a:p>
        </p:txBody>
      </p:sp>
      <p:cxnSp>
        <p:nvCxnSpPr>
          <p:cNvPr id="14" name="Straight Connector 13"/>
          <p:cNvCxnSpPr/>
          <p:nvPr userDrawn="1"/>
        </p:nvCxnSpPr>
        <p:spPr>
          <a:xfrm>
            <a:off x="4486587"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244475" y="1866900"/>
            <a:ext cx="2622550" cy="439102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595"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3292474" y="1866900"/>
            <a:ext cx="2593975" cy="4362450"/>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595"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6275388" y="1866900"/>
            <a:ext cx="2633662" cy="433387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595"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20"/>
          <p:cNvSpPr>
            <a:spLocks noGrp="1" noChangeAspect="1"/>
          </p:cNvSpPr>
          <p:nvPr>
            <p:ph type="body" sz="quarter" idx="17"/>
          </p:nvPr>
        </p:nvSpPr>
        <p:spPr>
          <a:xfrm>
            <a:off x="219456"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defRPr/>
            </a:pPr>
            <a:r>
              <a:rPr lang="en-US" smtClean="0"/>
              <a:t>Click to edit Master text styles</a:t>
            </a:r>
          </a:p>
        </p:txBody>
      </p:sp>
      <p:sp>
        <p:nvSpPr>
          <p:cNvPr id="22" name="Text Placeholder 20"/>
          <p:cNvSpPr>
            <a:spLocks noGrp="1"/>
          </p:cNvSpPr>
          <p:nvPr>
            <p:ph type="body" sz="quarter" idx="18"/>
          </p:nvPr>
        </p:nvSpPr>
        <p:spPr>
          <a:xfrm>
            <a:off x="3255264"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defRPr/>
            </a:pPr>
            <a:r>
              <a:rPr lang="en-US" dirty="0" smtClean="0"/>
              <a:t>Click to edit Master text styles</a:t>
            </a:r>
          </a:p>
        </p:txBody>
      </p:sp>
      <p:sp>
        <p:nvSpPr>
          <p:cNvPr id="24" name="Text Placeholder 20"/>
          <p:cNvSpPr>
            <a:spLocks noGrp="1" noChangeAspect="1"/>
          </p:cNvSpPr>
          <p:nvPr>
            <p:ph type="body" sz="quarter" idx="19"/>
          </p:nvPr>
        </p:nvSpPr>
        <p:spPr>
          <a:xfrm>
            <a:off x="6247902"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defRPr/>
            </a:pPr>
            <a:r>
              <a:rPr lang="en-US" dirty="0" smtClean="0"/>
              <a:t>Click to edit Master text styles</a:t>
            </a:r>
          </a:p>
        </p:txBody>
      </p:sp>
      <p:cxnSp>
        <p:nvCxnSpPr>
          <p:cNvPr id="11" name="Straight Connector 10"/>
          <p:cNvCxnSpPr/>
          <p:nvPr userDrawn="1"/>
        </p:nvCxnSpPr>
        <p:spPr>
          <a:xfrm>
            <a:off x="3082817"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083084"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46972" y="439710"/>
            <a:ext cx="8567244" cy="838200"/>
          </a:xfrm>
        </p:spPr>
        <p:txBody>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Slide Title Goes Here</a:t>
            </a:r>
            <a:endParaRPr lang="en-US" dirty="0"/>
          </a:p>
        </p:txBody>
      </p:sp>
      <p:sp>
        <p:nvSpPr>
          <p:cNvPr id="36" name="Chart Placeholder 35"/>
          <p:cNvSpPr>
            <a:spLocks noGrp="1"/>
          </p:cNvSpPr>
          <p:nvPr>
            <p:ph type="chart" sz="quarter" idx="10" hasCustomPrompt="1"/>
          </p:nvPr>
        </p:nvSpPr>
        <p:spPr>
          <a:xfrm>
            <a:off x="359764" y="1476375"/>
            <a:ext cx="8439461" cy="4305300"/>
          </a:xfrm>
        </p:spPr>
        <p:txBody>
          <a:bodyPr anchor="ctr" anchorCtr="1"/>
          <a:lstStyle>
            <a:lvl1pPr>
              <a:buNone/>
              <a:defRPr>
                <a:latin typeface="+mj-lt"/>
              </a:defRPr>
            </a:lvl1pPr>
          </a:lstStyle>
          <a:p>
            <a:r>
              <a:rPr lang="en-US" dirty="0" smtClean="0"/>
              <a:t>Click icon to add chart</a:t>
            </a:r>
            <a:endParaRPr lang="en-US" dirty="0"/>
          </a:p>
        </p:txBody>
      </p:sp>
      <p:sp>
        <p:nvSpPr>
          <p:cNvPr id="4" name="Text Placeholder 9"/>
          <p:cNvSpPr>
            <a:spLocks noGrp="1"/>
          </p:cNvSpPr>
          <p:nvPr>
            <p:ph type="body" sz="quarter" idx="11" hasCustomPrompt="1"/>
          </p:nvPr>
        </p:nvSpPr>
        <p:spPr>
          <a:xfrm>
            <a:off x="249466" y="6062114"/>
            <a:ext cx="7461250" cy="276999"/>
          </a:xfrm>
        </p:spPr>
        <p:txBody>
          <a:bodyPr wrap="square" anchor="b" anchorCtr="0">
            <a:spAutoFit/>
          </a:bodyPr>
          <a:lstStyle>
            <a:lvl1pPr algn="l" defTabSz="804545">
              <a:lnSpc>
                <a:spcPct val="100000"/>
              </a:lnSpc>
              <a:spcBef>
                <a:spcPct val="50000"/>
              </a:spcBef>
              <a:buNone/>
              <a:defRPr sz="1200">
                <a:solidFill>
                  <a:srgbClr val="435153"/>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cSld>
  <p:clrMapOvr>
    <a:masterClrMapping/>
  </p:clrMapOvr>
  <p:transition>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46888" y="1600200"/>
            <a:ext cx="4005072" cy="3749040"/>
          </a:xfrm>
        </p:spPr>
        <p:txBody>
          <a:bodyPr anchor="ctr" anchorCtr="0">
            <a:normAutofit/>
          </a:bodyPr>
          <a:lstStyle>
            <a:lvl1pPr marL="0" indent="0">
              <a:buFontTx/>
              <a:buNone/>
              <a:defRPr sz="2400" baseline="0">
                <a:solidFill>
                  <a:schemeClr val="tx1">
                    <a:lumMod val="75000"/>
                  </a:schemeClr>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4873752" y="1947672"/>
            <a:ext cx="3429000" cy="2990088"/>
          </a:xfrm>
        </p:spPr>
        <p:txBody>
          <a:bodyPr anchor="ctr" anchorCtr="1"/>
          <a:lstStyle>
            <a:lvl1pPr algn="ctr">
              <a:buFontTx/>
              <a:buNone/>
              <a:defRPr>
                <a:latin typeface="+mj-lt"/>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Slide Title Goes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3776" y="5852160"/>
            <a:ext cx="8112126" cy="384175"/>
          </a:xfrm>
        </p:spPr>
        <p:txBody>
          <a:bodyPr>
            <a:normAutofit/>
          </a:bodyPr>
          <a:lstStyle>
            <a:lvl1pPr marL="0" indent="0" algn="l" defTabSz="914400" rtl="0" eaLnBrk="1" latinLnBrk="0" hangingPunct="1">
              <a:lnSpc>
                <a:spcPct val="95000"/>
              </a:lnSpc>
              <a:spcBef>
                <a:spcPts val="1440"/>
              </a:spcBef>
              <a:buClr>
                <a:srgbClr val="92D050"/>
              </a:buClr>
              <a:buSzPct val="90000"/>
              <a:buFont typeface="Arial" pitchFamily="34" charset="0"/>
              <a:buNone/>
              <a:defRPr lang="en-US" sz="2000" kern="1200" dirty="0">
                <a:solidFill>
                  <a:srgbClr val="493B93"/>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spcBef>
                <a:spcPct val="20000"/>
              </a:spcBef>
              <a:buFont typeface="Arial" pitchFamily="34" charset="0"/>
              <a:buNone/>
            </a:pPr>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19456" y="649224"/>
            <a:ext cx="8112125" cy="4480560"/>
          </a:xfrm>
        </p:spPr>
        <p:txBody>
          <a:bodyPr/>
          <a:lstStyle>
            <a:lvl1pPr marL="236855" indent="-236855" algn="l" defTabSz="914400" rtl="0" eaLnBrk="1" latinLnBrk="0" hangingPunct="1">
              <a:lnSpc>
                <a:spcPts val="5200"/>
              </a:lnSpc>
              <a:spcBef>
                <a:spcPct val="20000"/>
              </a:spcBef>
              <a:buClr>
                <a:schemeClr val="tx1"/>
              </a:buClr>
              <a:buFont typeface="Arial" pitchFamily="34"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smtClean="0"/>
              <a:t>“Format large quotes using this slide layout. Be sure to cite your source below.”</a:t>
            </a:r>
            <a:endParaRPr lang="en-US" dirty="0"/>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ln>
          <a:effectLst/>
        </p:spPr>
        <p:txBody>
          <a:bodyPr wrap="none" anchor="ctr"/>
          <a:lstStyle/>
          <a:p>
            <a:endParaRPr lang="en-US">
              <a:latin typeface="+mj-lt"/>
            </a:endParaRPr>
          </a:p>
        </p:txBody>
      </p:sp>
    </p:spTree>
  </p:cSld>
  <p:clrMapOvr>
    <a:masterClrMapping/>
  </p:clrMapOvr>
  <p:transition>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email"/>
          <a:stretch>
            <a:fillRect/>
          </a:stretch>
        </p:blipFill>
        <p:spPr>
          <a:xfrm>
            <a:off x="0" y="0"/>
            <a:ext cx="9144000" cy="6858000"/>
          </a:xfrm>
          <a:prstGeom prst="rect">
            <a:avLst/>
          </a:prstGeom>
        </p:spPr>
      </p:pic>
      <p:sp>
        <p:nvSpPr>
          <p:cNvPr id="2" name="Title 1"/>
          <p:cNvSpPr>
            <a:spLocks noGrp="1"/>
          </p:cNvSpPr>
          <p:nvPr>
            <p:ph type="title" hasCustomPrompt="1"/>
          </p:nvPr>
        </p:nvSpPr>
        <p:spPr>
          <a:xfrm>
            <a:off x="237744" y="484632"/>
            <a:ext cx="8755128" cy="4372131"/>
          </a:xfrm>
        </p:spPr>
        <p:txBody>
          <a:bodyPr anchor="b" anchorCtr="0"/>
          <a:lstStyle>
            <a:lvl1pPr marL="228600" indent="-228600">
              <a:buFont typeface="Arial" pitchFamily="34" charset="0"/>
              <a:buChar char="“"/>
              <a:defRPr sz="6000" spc="-200" baseline="0">
                <a:solidFill>
                  <a:schemeClr val="bg1"/>
                </a:solidFill>
                <a:latin typeface="+mj-lt"/>
              </a:defRPr>
            </a:lvl1pPr>
          </a:lstStyle>
          <a:p>
            <a:r>
              <a:rPr lang="en-US" dirty="0" smtClean="0"/>
              <a:t>Format large quotes using this slide layout. Be sure to cite your source below.”</a:t>
            </a:r>
            <a:endParaRPr lang="en-US" dirty="0"/>
          </a:p>
        </p:txBody>
      </p:sp>
      <p:sp>
        <p:nvSpPr>
          <p:cNvPr id="28" name="Rectangle 5"/>
          <p:cNvSpPr>
            <a:spLocks noChangeArrowheads="1"/>
          </p:cNvSpPr>
          <p:nvPr/>
        </p:nvSpPr>
        <p:spPr bwMode="ltGray">
          <a:xfrm>
            <a:off x="7762659" y="6584513"/>
            <a:ext cx="812991" cy="175257"/>
          </a:xfrm>
          <a:prstGeom prst="rect">
            <a:avLst/>
          </a:prstGeom>
          <a:noFill/>
          <a:ln w="9525">
            <a:noFill/>
            <a:miter lim="800000"/>
          </a:ln>
          <a:effectLst/>
        </p:spPr>
        <p:txBody>
          <a:bodyPr wrap="square" lIns="82124" tIns="41061" rIns="82124" bIns="41061" anchor="b">
            <a:spAutoFit/>
          </a:bodyPr>
          <a:lstStyle/>
          <a:p>
            <a:pPr algn="r" defTabSz="814070">
              <a:lnSpc>
                <a:spcPct val="100000"/>
              </a:lnSpc>
            </a:pPr>
            <a:r>
              <a:rPr lang="zh-CN" altLang="en-US" sz="600" baseline="0" noProof="0" dirty="0" smtClean="0">
                <a:solidFill>
                  <a:schemeClr val="bg1"/>
                </a:solidFill>
                <a:latin typeface="Arial" pitchFamily="34" charset="0"/>
                <a:ea typeface="黑体" pitchFamily="49" charset="-122"/>
              </a:rPr>
              <a:t>思科公开信息</a:t>
            </a:r>
            <a:endParaRPr lang="zh-CN" altLang="en-US" sz="600" baseline="0" noProof="0" dirty="0">
              <a:solidFill>
                <a:schemeClr val="bg1"/>
              </a:solidFill>
              <a:latin typeface="Arial" pitchFamily="34" charset="0"/>
              <a:ea typeface="黑体" pitchFamily="49" charset="-122"/>
            </a:endParaRPr>
          </a:p>
        </p:txBody>
      </p:sp>
      <p:sp>
        <p:nvSpPr>
          <p:cNvPr id="7" name="Text Placeholder 4"/>
          <p:cNvSpPr>
            <a:spLocks noGrp="1"/>
          </p:cNvSpPr>
          <p:nvPr>
            <p:ph type="body" sz="quarter" idx="11" hasCustomPrompt="1"/>
          </p:nvPr>
        </p:nvSpPr>
        <p:spPr>
          <a:xfrm>
            <a:off x="460248" y="5358903"/>
            <a:ext cx="8574685"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pPr>
            <a:r>
              <a:rPr lang="en-US" dirty="0" smtClean="0"/>
              <a:t>Source</a:t>
            </a:r>
            <a:endParaRPr lang="en-US" dirty="0"/>
          </a:p>
        </p:txBody>
      </p:sp>
      <p:sp>
        <p:nvSpPr>
          <p:cNvPr id="21" name="Rectangle 4"/>
          <p:cNvSpPr>
            <a:spLocks noChangeArrowheads="1"/>
          </p:cNvSpPr>
          <p:nvPr userDrawn="1"/>
        </p:nvSpPr>
        <p:spPr bwMode="ltGray">
          <a:xfrm>
            <a:off x="251373" y="6586246"/>
            <a:ext cx="3420515" cy="175257"/>
          </a:xfrm>
          <a:prstGeom prst="rect">
            <a:avLst/>
          </a:prstGeom>
          <a:noFill/>
          <a:ln w="9525">
            <a:noFill/>
            <a:miter lim="800000"/>
          </a:ln>
          <a:effectLst/>
        </p:spPr>
        <p:txBody>
          <a:bodyPr wrap="square" lIns="82124" tIns="41061" rIns="82124" bIns="41061" anchor="b" anchorCtr="0">
            <a:spAutoFit/>
          </a:bodyPr>
          <a:lstStyle/>
          <a:p>
            <a:pPr algn="l" defTabSz="814070">
              <a:lnSpc>
                <a:spcPct val="100000"/>
              </a:lnSpc>
            </a:pPr>
            <a:r>
              <a:rPr lang="en-US" altLang="zh-CN" sz="600" baseline="0" noProof="0" smtClean="0">
                <a:solidFill>
                  <a:srgbClr val="FFFFFF"/>
                </a:solidFill>
                <a:latin typeface="Arial" pitchFamily="34" charset="0"/>
                <a:ea typeface="黑体" pitchFamily="49" charset="-122"/>
              </a:rPr>
              <a:t>© 2016 </a:t>
            </a:r>
            <a:r>
              <a:rPr lang="zh-CN" altLang="en-US" sz="600" baseline="0" noProof="0" smtClean="0">
                <a:solidFill>
                  <a:srgbClr val="FFFFFF"/>
                </a:solidFill>
                <a:latin typeface="Arial" pitchFamily="34" charset="0"/>
                <a:ea typeface="黑体" pitchFamily="49" charset="-122"/>
              </a:rPr>
              <a:t>思科和</a:t>
            </a:r>
            <a:r>
              <a:rPr lang="en-US" altLang="zh-CN" sz="600" baseline="0" noProof="0" smtClean="0">
                <a:solidFill>
                  <a:srgbClr val="FFFFFF"/>
                </a:solidFill>
                <a:latin typeface="Arial" pitchFamily="34" charset="0"/>
                <a:ea typeface="黑体" pitchFamily="49" charset="-122"/>
              </a:rPr>
              <a:t>/</a:t>
            </a:r>
            <a:r>
              <a:rPr lang="zh-CN" altLang="en-US" sz="600" baseline="0" noProof="0" smtClean="0">
                <a:solidFill>
                  <a:srgbClr val="FFFFFF"/>
                </a:solidFill>
                <a:latin typeface="Arial" pitchFamily="34" charset="0"/>
                <a:ea typeface="黑体" pitchFamily="49" charset="-122"/>
              </a:rPr>
              <a:t>或其附属公司。版权所有。</a:t>
            </a:r>
            <a:endParaRPr lang="zh-CN" altLang="en-US" sz="600" baseline="0" noProof="0">
              <a:solidFill>
                <a:srgbClr val="FFFFFF"/>
              </a:solidFill>
              <a:latin typeface="Arial" pitchFamily="34" charset="0"/>
              <a:ea typeface="黑体" pitchFamily="49" charset="-122"/>
            </a:endParaRPr>
          </a:p>
        </p:txBody>
      </p:sp>
      <p:sp>
        <p:nvSpPr>
          <p:cNvPr id="22" name="Rectangle 7"/>
          <p:cNvSpPr>
            <a:spLocks noChangeArrowheads="1"/>
          </p:cNvSpPr>
          <p:nvPr userDrawn="1"/>
        </p:nvSpPr>
        <p:spPr bwMode="ltGray">
          <a:xfrm>
            <a:off x="8639981" y="6580408"/>
            <a:ext cx="260429" cy="175257"/>
          </a:xfrm>
          <a:prstGeom prst="rect">
            <a:avLst/>
          </a:prstGeom>
          <a:noFill/>
          <a:ln w="9525" algn="ctr">
            <a:noFill/>
            <a:miter lim="800000"/>
          </a:ln>
          <a:effectLst/>
        </p:spPr>
        <p:txBody>
          <a:bodyPr wrap="none" lIns="82124" tIns="41061" rIns="82124" bIns="41061" anchor="b">
            <a:spAutoFit/>
          </a:bodyPr>
          <a:lstStyle/>
          <a:p>
            <a:pPr algn="r" defTabSz="814070">
              <a:lnSpc>
                <a:spcPct val="100000"/>
              </a:lnSpc>
            </a:pPr>
            <a:fld id="{DFCF27A5-1A5B-48D3-A060-2758FFBB1ADD}" type="slidenum">
              <a:rPr lang="en-US" sz="600">
                <a:solidFill>
                  <a:schemeClr val="bg1"/>
                </a:solidFill>
                <a:latin typeface="+mj-lt"/>
              </a:rPr>
              <a:pPr algn="r" defTabSz="814070">
                <a:lnSpc>
                  <a:spcPct val="100000"/>
                </a:lnSpc>
              </a:pPr>
              <a:t>‹#›</a:t>
            </a:fld>
            <a:endParaRPr lang="zh-CN"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777667"/>
            <a:ext cx="3895344" cy="5287676"/>
          </a:xfrm>
        </p:spPr>
        <p:txBody>
          <a:bodyPr anchor="ctr" anchorCtr="0">
            <a:normAutofit/>
          </a:bodyPr>
          <a:lstStyle>
            <a:lvl1pPr marL="0" indent="0">
              <a:buFontTx/>
              <a:buNone/>
              <a:defRPr lang="en-US" sz="2000" kern="1200" dirty="0">
                <a:solidFill>
                  <a:srgbClr val="493B93"/>
                </a:solidFill>
                <a:latin typeface="+mj-lt"/>
                <a:ea typeface="+mn-ea"/>
                <a:cs typeface="+mn-cs"/>
              </a:defRPr>
            </a:lvl1pPr>
            <a:lvl2pPr>
              <a:defRPr sz="2000"/>
            </a:lvl2pPr>
            <a:lvl3pPr>
              <a:defRPr sz="2000"/>
            </a:lvl3pPr>
            <a:lvl4pPr>
              <a:defRPr sz="2000"/>
            </a:lvl4pPr>
            <a:lvl5pPr>
              <a:defRPr sz="2000"/>
            </a:lvl5pPr>
          </a:lstStyle>
          <a:p>
            <a:pPr marL="0" lvl="0" indent="0" algn="l" defTabSz="914400" rtl="0" eaLnBrk="1" latinLnBrk="0" hangingPunct="1">
              <a:lnSpc>
                <a:spcPts val="2400"/>
              </a:lnSpc>
              <a:spcBef>
                <a:spcPts val="0"/>
              </a:spcBef>
              <a:buClr>
                <a:srgbClr val="435153"/>
              </a:buClr>
              <a:buFont typeface="Arial" pitchFamily="34" charset="0"/>
              <a:buNone/>
            </a:pPr>
            <a:r>
              <a:rPr lang="en-US" dirty="0" smtClean="0"/>
              <a:t>Tell your story here</a:t>
            </a:r>
            <a:endParaRPr lang="en-US" dirty="0"/>
          </a:p>
        </p:txBody>
      </p:sp>
      <p:cxnSp>
        <p:nvCxnSpPr>
          <p:cNvPr id="5" name="Straight Connector 4"/>
          <p:cNvCxnSpPr/>
          <p:nvPr userDrawn="1"/>
        </p:nvCxnSpPr>
        <p:spPr>
          <a:xfrm>
            <a:off x="4486587"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stretch>
            <a:fillRect/>
          </a:stretch>
        </p:blipFill>
        <p:spPr>
          <a:xfrm>
            <a:off x="0" y="0"/>
            <a:ext cx="9144000" cy="6858000"/>
          </a:xfrm>
          <a:prstGeom prst="rect">
            <a:avLst/>
          </a:prstGeom>
        </p:spPr>
      </p:pic>
      <p:sp>
        <p:nvSpPr>
          <p:cNvPr id="48" name="Subtitle 2"/>
          <p:cNvSpPr>
            <a:spLocks noGrp="1"/>
          </p:cNvSpPr>
          <p:nvPr>
            <p:ph type="subTitle" idx="1" hasCustomPrompt="1"/>
          </p:nvPr>
        </p:nvSpPr>
        <p:spPr>
          <a:xfrm>
            <a:off x="236382" y="4464066"/>
            <a:ext cx="3657600" cy="384721"/>
          </a:xfrm>
        </p:spPr>
        <p:txBody>
          <a:bodyPr>
            <a:spAutoFit/>
          </a:bodyPr>
          <a:lstStyle>
            <a:lvl1pPr marL="0" marR="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defRPr lang="en-US" sz="2000" kern="1200" dirty="0">
                <a:solidFill>
                  <a:schemeClr val="bg1"/>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defRPr/>
            </a:pPr>
            <a:r>
              <a:rPr lang="en-US" dirty="0" smtClean="0"/>
              <a:t>Speaker Name</a:t>
            </a:r>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mj-lt"/>
                <a:ea typeface="+mj-ea"/>
                <a:cs typeface="Arial" pitchFamily="34" charset="0"/>
              </a:defRPr>
            </a:lvl1pPr>
          </a:lstStyle>
          <a:p>
            <a:r>
              <a:rPr lang="en-US" dirty="0" smtClean="0"/>
              <a:t>Presentation Title Goes Here</a:t>
            </a:r>
            <a:endParaRPr lang="en-US" dirty="0"/>
          </a:p>
        </p:txBody>
      </p:sp>
      <p:pic>
        <p:nvPicPr>
          <p:cNvPr id="44" name="Picture 2"/>
          <p:cNvPicPr>
            <a:picLocks noChangeAspect="1" noChangeArrowheads="1"/>
          </p:cNvPicPr>
          <p:nvPr userDrawn="1"/>
        </p:nvPicPr>
        <p:blipFill>
          <a:blip r:embed="rId3" cstate="email"/>
          <a:srcRect/>
          <a:stretch>
            <a:fillRect/>
          </a:stretch>
        </p:blipFill>
        <p:spPr bwMode="auto">
          <a:xfrm>
            <a:off x="5912068" y="330200"/>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3"/>
          <p:cNvSpPr>
            <a:spLocks noGrp="1"/>
          </p:cNvSpPr>
          <p:nvPr>
            <p:ph type="body" sz="quarter" idx="10" hasCustomPrompt="1"/>
          </p:nvPr>
        </p:nvSpPr>
        <p:spPr>
          <a:xfrm>
            <a:off x="236383" y="4862154"/>
            <a:ext cx="3657600" cy="355482"/>
          </a:xfrm>
        </p:spPr>
        <p:txBody>
          <a:bodyPr wrap="square">
            <a:spAutoFit/>
          </a:bodyPr>
          <a:lstStyle>
            <a:lvl1pPr marL="0" indent="0">
              <a:buFontTx/>
              <a:buNone/>
              <a:defRPr sz="1800">
                <a:solidFill>
                  <a:schemeClr val="bg1"/>
                </a:solidFill>
              </a:defRPr>
            </a:lvl1pPr>
          </a:lstStyle>
          <a:p>
            <a:pPr lvl="0"/>
            <a:r>
              <a:rPr lang="en-US" dirty="0" smtClean="0"/>
              <a:t>Speaker Title</a:t>
            </a:r>
            <a:endParaRPr lang="en-US" dirty="0"/>
          </a:p>
        </p:txBody>
      </p:sp>
      <p:sp>
        <p:nvSpPr>
          <p:cNvPr id="8" name="Text Placeholder 5"/>
          <p:cNvSpPr>
            <a:spLocks noGrp="1"/>
          </p:cNvSpPr>
          <p:nvPr>
            <p:ph type="body" sz="quarter" idx="11" hasCustomPrompt="1"/>
          </p:nvPr>
        </p:nvSpPr>
        <p:spPr>
          <a:xfrm>
            <a:off x="236382" y="5231003"/>
            <a:ext cx="3657600" cy="297004"/>
          </a:xfrm>
        </p:spPr>
        <p:txBody>
          <a:bodyPr>
            <a:spAutoFit/>
          </a:bodyPr>
          <a:lstStyle>
            <a:lvl1pPr marL="0" indent="0">
              <a:buFontTx/>
              <a:buNone/>
              <a:defRPr sz="1400">
                <a:solidFill>
                  <a:schemeClr val="bg1"/>
                </a:solidFill>
              </a:defRPr>
            </a:lvl1pPr>
          </a:lstStyle>
          <a:p>
            <a:pPr lvl="0"/>
            <a:r>
              <a:rPr lang="en-US" dirty="0" smtClean="0"/>
              <a:t>Date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36383" y="4279392"/>
            <a:ext cx="4684867" cy="384175"/>
          </a:xfrm>
        </p:spPr>
        <p:txBody>
          <a:bodyPr vert="horz" lIns="91440" tIns="45720" rIns="91440" bIns="45720" rtlCol="0">
            <a:normAutofit/>
          </a:bodyPr>
          <a:lstStyle>
            <a:lvl1pPr marL="0" indent="0" algn="l" defTabSz="914400" rtl="0" eaLnBrk="1" latinLnBrk="0" hangingPunct="1">
              <a:lnSpc>
                <a:spcPct val="95000"/>
              </a:lnSpc>
              <a:spcBef>
                <a:spcPct val="20000"/>
              </a:spcBef>
              <a:buClr>
                <a:srgbClr val="92D050"/>
              </a:buClr>
              <a:buSzPct val="90000"/>
              <a:buFont typeface="Arial" pitchFamily="34" charset="0"/>
              <a:buNone/>
              <a:defRPr kumimoji="0" lang="en-US" sz="2000" b="0" i="0" u="none" strike="noStrike" kern="1200" cap="none" spc="0" normalizeH="0" baseline="0" dirty="0">
                <a:ln>
                  <a:noFill/>
                </a:ln>
                <a:solidFill>
                  <a:srgbClr val="493B93"/>
                </a:solidFill>
                <a:effectLst/>
                <a:uLnTx/>
                <a:uFillTx/>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pPr>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08693" y="3282696"/>
            <a:ext cx="4712557"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Demo Title</a:t>
            </a:r>
            <a:endParaRPr lang="en-US" dirty="0"/>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ln>
          <a:effectLst/>
        </p:spPr>
        <p:txBody>
          <a:bodyPr wrap="none" anchor="ctr"/>
          <a:lstStyle/>
          <a:p>
            <a:endParaRPr lang="en-US">
              <a:latin typeface="+mj-lt"/>
            </a:endParaRPr>
          </a:p>
        </p:txBody>
      </p:sp>
      <p:sp>
        <p:nvSpPr>
          <p:cNvPr id="31" name="Picture Placeholder 30"/>
          <p:cNvSpPr>
            <a:spLocks noGrp="1"/>
          </p:cNvSpPr>
          <p:nvPr>
            <p:ph type="pic" sz="quarter" idx="10" hasCustomPrompt="1"/>
          </p:nvPr>
        </p:nvSpPr>
        <p:spPr>
          <a:xfrm>
            <a:off x="5540375" y="1917700"/>
            <a:ext cx="2676525" cy="2889250"/>
          </a:xfrm>
        </p:spPr>
        <p:txBody>
          <a:bodyPr anchor="ctr" anchorCtr="1"/>
          <a:lstStyle>
            <a:lvl1pPr algn="ctr">
              <a:buFontTx/>
              <a:buNone/>
              <a:defRPr>
                <a:latin typeface="+mj-lt"/>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stretch>
            <a:fillRect/>
          </a:stretch>
        </p:blipFill>
        <p:spPr>
          <a:xfrm>
            <a:off x="0" y="0"/>
            <a:ext cx="9144000" cy="6858000"/>
          </a:xfrm>
          <a:prstGeom prst="rect">
            <a:avLst/>
          </a:prstGeom>
        </p:spPr>
      </p:pic>
      <p:sp>
        <p:nvSpPr>
          <p:cNvPr id="29" name="Rectangle 28"/>
          <p:cNvSpPr/>
          <p:nvPr/>
        </p:nvSpPr>
        <p:spPr>
          <a:xfrm>
            <a:off x="1891875" y="795528"/>
            <a:ext cx="5349240"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 name="Rectangle 22"/>
          <p:cNvSpPr/>
          <p:nvPr userDrawn="1"/>
        </p:nvSpPr>
        <p:spPr>
          <a:xfrm>
            <a:off x="1891874" y="4794352"/>
            <a:ext cx="5347552"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1900238" y="795528"/>
            <a:ext cx="5329238" cy="4005072"/>
          </a:xfrm>
          <a:solidFill>
            <a:schemeClr val="bg1">
              <a:alpha val="30000"/>
            </a:schemeClr>
          </a:solidFill>
          <a:ln>
            <a:solidFill>
              <a:srgbClr val="FFFFFF"/>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065871" y="4873438"/>
            <a:ext cx="5074070" cy="838200"/>
          </a:xfrm>
        </p:spPr>
        <p:txBody>
          <a:bodyPr anchor="ctr"/>
          <a:lstStyle>
            <a:lvl1pPr>
              <a:defRPr sz="2600">
                <a:latin typeface="+mj-lt"/>
              </a:defRPr>
            </a:lvl1pPr>
          </a:lstStyle>
          <a:p>
            <a:r>
              <a:rPr lang="en-US" smtClean="0"/>
              <a:t>Click to edit Master title style</a:t>
            </a:r>
            <a:endParaRPr lang="en-US" dirty="0"/>
          </a:p>
        </p:txBody>
      </p:sp>
      <p:sp>
        <p:nvSpPr>
          <p:cNvPr id="8" name="Rectangle 5"/>
          <p:cNvSpPr>
            <a:spLocks noChangeArrowheads="1"/>
          </p:cNvSpPr>
          <p:nvPr userDrawn="1"/>
        </p:nvSpPr>
        <p:spPr bwMode="ltGray">
          <a:xfrm>
            <a:off x="7762659" y="6584513"/>
            <a:ext cx="812991" cy="175257"/>
          </a:xfrm>
          <a:prstGeom prst="rect">
            <a:avLst/>
          </a:prstGeom>
          <a:noFill/>
          <a:ln w="9525">
            <a:noFill/>
            <a:miter lim="800000"/>
          </a:ln>
          <a:effectLst/>
        </p:spPr>
        <p:txBody>
          <a:bodyPr wrap="square" lIns="82124" tIns="41061" rIns="82124" bIns="41061" anchor="b">
            <a:spAutoFit/>
          </a:bodyPr>
          <a:lstStyle/>
          <a:p>
            <a:pPr algn="r" defTabSz="814070">
              <a:lnSpc>
                <a:spcPct val="100000"/>
              </a:lnSpc>
            </a:pPr>
            <a:r>
              <a:rPr lang="zh-CN" altLang="en-US" sz="600" baseline="0" noProof="0" dirty="0" smtClean="0">
                <a:solidFill>
                  <a:schemeClr val="bg1"/>
                </a:solidFill>
                <a:latin typeface="Arial" pitchFamily="34" charset="0"/>
                <a:ea typeface="黑体" pitchFamily="49" charset="-122"/>
              </a:rPr>
              <a:t>思科公开信息</a:t>
            </a:r>
            <a:endParaRPr lang="zh-CN" altLang="en-US" sz="600" baseline="0" noProof="0" dirty="0">
              <a:solidFill>
                <a:schemeClr val="bg1"/>
              </a:solidFill>
              <a:latin typeface="Arial" pitchFamily="34" charset="0"/>
              <a:ea typeface="黑体" pitchFamily="49" charset="-122"/>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ln>
          <a:effectLst/>
        </p:spPr>
        <p:txBody>
          <a:bodyPr wrap="square" lIns="82124" tIns="41061" rIns="82124" bIns="41061" anchor="b" anchorCtr="0">
            <a:spAutoFit/>
          </a:bodyPr>
          <a:lstStyle/>
          <a:p>
            <a:pPr algn="l" defTabSz="814070">
              <a:lnSpc>
                <a:spcPct val="100000"/>
              </a:lnSpc>
            </a:pPr>
            <a:r>
              <a:rPr lang="en-US" altLang="zh-CN" sz="600" baseline="0" noProof="0" smtClean="0">
                <a:solidFill>
                  <a:srgbClr val="FFFFFF"/>
                </a:solidFill>
                <a:latin typeface="Arial" pitchFamily="34" charset="0"/>
                <a:ea typeface="黑体" pitchFamily="49" charset="-122"/>
              </a:rPr>
              <a:t>© 2016 </a:t>
            </a:r>
            <a:r>
              <a:rPr lang="zh-CN" altLang="en-US" sz="600" baseline="0" noProof="0" smtClean="0">
                <a:solidFill>
                  <a:srgbClr val="FFFFFF"/>
                </a:solidFill>
                <a:latin typeface="Arial" pitchFamily="34" charset="0"/>
                <a:ea typeface="黑体" pitchFamily="49" charset="-122"/>
              </a:rPr>
              <a:t>思科和</a:t>
            </a:r>
            <a:r>
              <a:rPr lang="en-US" altLang="zh-CN" sz="600" baseline="0" noProof="0" smtClean="0">
                <a:solidFill>
                  <a:srgbClr val="FFFFFF"/>
                </a:solidFill>
                <a:latin typeface="Arial" pitchFamily="34" charset="0"/>
                <a:ea typeface="黑体" pitchFamily="49" charset="-122"/>
              </a:rPr>
              <a:t>/</a:t>
            </a:r>
            <a:r>
              <a:rPr lang="zh-CN" altLang="en-US" sz="600" baseline="0" noProof="0" smtClean="0">
                <a:solidFill>
                  <a:srgbClr val="FFFFFF"/>
                </a:solidFill>
                <a:latin typeface="Arial" pitchFamily="34" charset="0"/>
                <a:ea typeface="黑体" pitchFamily="49" charset="-122"/>
              </a:rPr>
              <a:t>或其附属公司。版权所有。</a:t>
            </a:r>
            <a:endParaRPr lang="zh-CN" altLang="en-US" sz="600" baseline="0" noProof="0">
              <a:solidFill>
                <a:srgbClr val="FFFFFF"/>
              </a:solidFill>
              <a:latin typeface="Arial" pitchFamily="34" charset="0"/>
              <a:ea typeface="黑体" pitchFamily="49" charset="-122"/>
            </a:endParaRPr>
          </a:p>
        </p:txBody>
      </p:sp>
      <p:sp>
        <p:nvSpPr>
          <p:cNvPr id="12" name="Rectangle 7"/>
          <p:cNvSpPr>
            <a:spLocks noChangeArrowheads="1"/>
          </p:cNvSpPr>
          <p:nvPr userDrawn="1"/>
        </p:nvSpPr>
        <p:spPr bwMode="ltGray">
          <a:xfrm>
            <a:off x="8639981" y="6580408"/>
            <a:ext cx="260429" cy="175257"/>
          </a:xfrm>
          <a:prstGeom prst="rect">
            <a:avLst/>
          </a:prstGeom>
          <a:noFill/>
          <a:ln w="9525" algn="ctr">
            <a:noFill/>
            <a:miter lim="800000"/>
          </a:ln>
          <a:effectLst/>
        </p:spPr>
        <p:txBody>
          <a:bodyPr wrap="none" lIns="82124" tIns="41061" rIns="82124" bIns="41061" anchor="b">
            <a:spAutoFit/>
          </a:bodyPr>
          <a:lstStyle/>
          <a:p>
            <a:pPr algn="r" defTabSz="814070">
              <a:lnSpc>
                <a:spcPct val="100000"/>
              </a:lnSpc>
            </a:pPr>
            <a:fld id="{DFCF27A5-1A5B-48D3-A060-2758FFBB1ADD}" type="slidenum">
              <a:rPr lang="en-US" sz="600">
                <a:solidFill>
                  <a:schemeClr val="bg1"/>
                </a:solidFill>
                <a:latin typeface="+mj-lt"/>
              </a:rPr>
              <a:pPr algn="r" defTabSz="814070">
                <a:lnSpc>
                  <a:spcPct val="100000"/>
                </a:lnSpc>
              </a:pPr>
              <a:t>‹#›</a:t>
            </a:fld>
            <a:endParaRPr lang="zh-CN"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stretch>
            <a:fillRect/>
          </a:stretch>
        </p:blipFill>
        <p:spPr>
          <a:xfrm>
            <a:off x="0" y="0"/>
            <a:ext cx="9144000" cy="6858000"/>
          </a:xfrm>
          <a:prstGeom prst="rect">
            <a:avLst/>
          </a:prstGeom>
        </p:spPr>
      </p:pic>
      <p:sp>
        <p:nvSpPr>
          <p:cNvPr id="32" name="Rectangle 31"/>
          <p:cNvSpPr/>
          <p:nvPr/>
        </p:nvSpPr>
        <p:spPr>
          <a:xfrm>
            <a:off x="338328" y="310896"/>
            <a:ext cx="3273552"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338328" y="310896"/>
            <a:ext cx="3273552" cy="2459736"/>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229703" y="3429000"/>
            <a:ext cx="7009298" cy="1421928"/>
          </a:xfrm>
        </p:spPr>
        <p:txBody>
          <a:bodyPr anchor="t">
            <a:spAutoFit/>
          </a:bodyPr>
          <a:lstStyle>
            <a:lvl1pPr marL="0" marR="0" indent="0" algn="l" defTabSz="914400" rtl="0" eaLnBrk="1" fontAlgn="auto" latinLnBrk="0" hangingPunct="1">
              <a:lnSpc>
                <a:spcPct val="80000"/>
              </a:lnSpc>
              <a:spcBef>
                <a:spcPct val="0"/>
              </a:spcBef>
              <a:spcAft>
                <a:spcPts val="0"/>
              </a:spcAft>
              <a:buClrTx/>
              <a:buSzTx/>
              <a:buFontTx/>
              <a:buNone/>
              <a:defRPr sz="5400">
                <a:solidFill>
                  <a:schemeClr val="bg1"/>
                </a:solidFill>
                <a:latin typeface="+mj-lt"/>
              </a:defRPr>
            </a:lvl1pPr>
          </a:lstStyle>
          <a:p>
            <a:r>
              <a:rPr lang="en-US" dirty="0" smtClean="0"/>
              <a:t>Large photo </a:t>
            </a:r>
            <a:br>
              <a:rPr lang="en-US" dirty="0" smtClean="0"/>
            </a:br>
            <a:r>
              <a:rPr lang="en-US" dirty="0" smtClean="0"/>
              <a:t>caption here.</a:t>
            </a:r>
          </a:p>
        </p:txBody>
      </p:sp>
      <p:sp>
        <p:nvSpPr>
          <p:cNvPr id="7" name="Rectangle 5"/>
          <p:cNvSpPr>
            <a:spLocks noChangeArrowheads="1"/>
          </p:cNvSpPr>
          <p:nvPr userDrawn="1"/>
        </p:nvSpPr>
        <p:spPr bwMode="ltGray">
          <a:xfrm>
            <a:off x="7762659" y="6584513"/>
            <a:ext cx="812991" cy="175257"/>
          </a:xfrm>
          <a:prstGeom prst="rect">
            <a:avLst/>
          </a:prstGeom>
          <a:noFill/>
          <a:ln w="9525">
            <a:noFill/>
            <a:miter lim="800000"/>
          </a:ln>
          <a:effectLst/>
        </p:spPr>
        <p:txBody>
          <a:bodyPr wrap="square" lIns="82124" tIns="41061" rIns="82124" bIns="41061" anchor="b">
            <a:spAutoFit/>
          </a:bodyPr>
          <a:lstStyle/>
          <a:p>
            <a:pPr algn="r" defTabSz="814070">
              <a:lnSpc>
                <a:spcPct val="100000"/>
              </a:lnSpc>
            </a:pPr>
            <a:r>
              <a:rPr lang="zh-CN" altLang="en-US" sz="600" baseline="0" noProof="0" smtClean="0">
                <a:solidFill>
                  <a:schemeClr val="bg1"/>
                </a:solidFill>
                <a:latin typeface="Arial" pitchFamily="34" charset="0"/>
                <a:ea typeface="黑体" pitchFamily="49" charset="-122"/>
              </a:rPr>
              <a:t>思科公开信息</a:t>
            </a:r>
            <a:endParaRPr lang="zh-CN" altLang="en-US" sz="600" baseline="0" noProof="0">
              <a:solidFill>
                <a:schemeClr val="bg1"/>
              </a:solidFill>
              <a:latin typeface="Arial" pitchFamily="34" charset="0"/>
              <a:ea typeface="黑体" pitchFamily="49" charset="-122"/>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ln>
          <a:effectLst/>
        </p:spPr>
        <p:txBody>
          <a:bodyPr wrap="square" lIns="82124" tIns="41061" rIns="82124" bIns="41061" anchor="b" anchorCtr="0">
            <a:spAutoFit/>
          </a:bodyPr>
          <a:lstStyle/>
          <a:p>
            <a:pPr algn="l" defTabSz="814070">
              <a:lnSpc>
                <a:spcPct val="100000"/>
              </a:lnSpc>
            </a:pPr>
            <a:r>
              <a:rPr lang="en-US" altLang="zh-CN" sz="600" baseline="0" noProof="0" smtClean="0">
                <a:solidFill>
                  <a:srgbClr val="FFFFFF"/>
                </a:solidFill>
                <a:latin typeface="Arial" pitchFamily="34" charset="0"/>
                <a:ea typeface="黑体" pitchFamily="49" charset="-122"/>
              </a:rPr>
              <a:t>© 2016 </a:t>
            </a:r>
            <a:r>
              <a:rPr lang="zh-CN" altLang="en-US" sz="600" baseline="0" noProof="0" smtClean="0">
                <a:solidFill>
                  <a:srgbClr val="FFFFFF"/>
                </a:solidFill>
                <a:latin typeface="Arial" pitchFamily="34" charset="0"/>
                <a:ea typeface="黑体" pitchFamily="49" charset="-122"/>
              </a:rPr>
              <a:t>思科和</a:t>
            </a:r>
            <a:r>
              <a:rPr lang="en-US" altLang="zh-CN" sz="600" baseline="0" noProof="0" smtClean="0">
                <a:solidFill>
                  <a:srgbClr val="FFFFFF"/>
                </a:solidFill>
                <a:latin typeface="Arial" pitchFamily="34" charset="0"/>
                <a:ea typeface="黑体" pitchFamily="49" charset="-122"/>
              </a:rPr>
              <a:t>/</a:t>
            </a:r>
            <a:r>
              <a:rPr lang="zh-CN" altLang="en-US" sz="600" baseline="0" noProof="0" smtClean="0">
                <a:solidFill>
                  <a:srgbClr val="FFFFFF"/>
                </a:solidFill>
                <a:latin typeface="Arial" pitchFamily="34" charset="0"/>
                <a:ea typeface="黑体" pitchFamily="49" charset="-122"/>
              </a:rPr>
              <a:t>或其附属公司。版权所有。</a:t>
            </a:r>
            <a:endParaRPr lang="zh-CN" altLang="en-US" sz="600" baseline="0" noProof="0">
              <a:solidFill>
                <a:srgbClr val="FFFFFF"/>
              </a:solidFill>
              <a:latin typeface="Arial" pitchFamily="34" charset="0"/>
              <a:ea typeface="黑体" pitchFamily="49" charset="-122"/>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ln>
          <a:effectLst/>
        </p:spPr>
        <p:txBody>
          <a:bodyPr wrap="none" lIns="82124" tIns="41061" rIns="82124" bIns="41061" anchor="b">
            <a:spAutoFit/>
          </a:bodyPr>
          <a:lstStyle/>
          <a:p>
            <a:pPr algn="r" defTabSz="814070">
              <a:lnSpc>
                <a:spcPct val="100000"/>
              </a:lnSpc>
            </a:pPr>
            <a:fld id="{DFCF27A5-1A5B-48D3-A060-2758FFBB1ADD}" type="slidenum">
              <a:rPr lang="en-US" sz="600">
                <a:solidFill>
                  <a:schemeClr val="bg1"/>
                </a:solidFill>
                <a:latin typeface="+mj-lt"/>
              </a:rPr>
              <a:pPr algn="r" defTabSz="814070">
                <a:lnSpc>
                  <a:spcPct val="100000"/>
                </a:lnSpc>
              </a:pPr>
              <a:t>‹#›</a:t>
            </a:fld>
            <a:endParaRPr lang="zh-CN"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stretch>
            <a:fillRect/>
          </a:stretch>
        </p:blipFill>
        <p:spPr>
          <a:xfrm>
            <a:off x="0" y="0"/>
            <a:ext cx="9144000" cy="6858000"/>
          </a:xfrm>
          <a:prstGeom prst="rect">
            <a:avLst/>
          </a:prstGeom>
        </p:spPr>
      </p:pic>
      <p:sp>
        <p:nvSpPr>
          <p:cNvPr id="40" name="Rectangle 39"/>
          <p:cNvSpPr/>
          <p:nvPr/>
        </p:nvSpPr>
        <p:spPr>
          <a:xfrm>
            <a:off x="4992624" y="859536"/>
            <a:ext cx="3630168"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4992624" y="859536"/>
            <a:ext cx="3630168" cy="5029200"/>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229703" y="728972"/>
            <a:ext cx="4349918" cy="1089529"/>
          </a:xfrm>
        </p:spPr>
        <p:txBody>
          <a:bodyPr anchor="t">
            <a:spAutoFit/>
          </a:bodyPr>
          <a:lstStyle>
            <a:lvl1pPr>
              <a:lnSpc>
                <a:spcPct val="90000"/>
              </a:lnSpc>
              <a:defRPr>
                <a:solidFill>
                  <a:schemeClr val="bg1"/>
                </a:solidFill>
                <a:latin typeface="+mj-lt"/>
              </a:defRPr>
            </a:lvl1pPr>
          </a:lstStyle>
          <a:p>
            <a:r>
              <a:rPr lang="en-US" smtClean="0"/>
              <a:t>Click to edit Master title style</a:t>
            </a:r>
            <a:endParaRPr lang="en-US" dirty="0"/>
          </a:p>
        </p:txBody>
      </p:sp>
      <p:sp>
        <p:nvSpPr>
          <p:cNvPr id="7" name="Rectangle 5"/>
          <p:cNvSpPr>
            <a:spLocks noChangeArrowheads="1"/>
          </p:cNvSpPr>
          <p:nvPr userDrawn="1"/>
        </p:nvSpPr>
        <p:spPr bwMode="ltGray">
          <a:xfrm>
            <a:off x="7762659" y="6584513"/>
            <a:ext cx="812991" cy="175257"/>
          </a:xfrm>
          <a:prstGeom prst="rect">
            <a:avLst/>
          </a:prstGeom>
          <a:noFill/>
          <a:ln w="9525">
            <a:noFill/>
            <a:miter lim="800000"/>
          </a:ln>
          <a:effectLst/>
        </p:spPr>
        <p:txBody>
          <a:bodyPr wrap="square" lIns="82124" tIns="41061" rIns="82124" bIns="41061" anchor="b">
            <a:spAutoFit/>
          </a:bodyPr>
          <a:lstStyle/>
          <a:p>
            <a:pPr algn="r" defTabSz="814070">
              <a:lnSpc>
                <a:spcPct val="100000"/>
              </a:lnSpc>
            </a:pPr>
            <a:r>
              <a:rPr lang="zh-CN" altLang="en-US" sz="600" baseline="0" noProof="0" dirty="0" smtClean="0">
                <a:solidFill>
                  <a:schemeClr val="bg1"/>
                </a:solidFill>
                <a:latin typeface="Arial" pitchFamily="34" charset="0"/>
                <a:ea typeface="黑体" pitchFamily="49" charset="-122"/>
              </a:rPr>
              <a:t>思科公开信息</a:t>
            </a:r>
            <a:endParaRPr lang="zh-CN" altLang="en-US" sz="600" baseline="0" noProof="0" dirty="0">
              <a:solidFill>
                <a:schemeClr val="bg1"/>
              </a:solidFill>
              <a:latin typeface="Arial" pitchFamily="34" charset="0"/>
              <a:ea typeface="黑体" pitchFamily="49" charset="-122"/>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ln>
          <a:effectLst/>
        </p:spPr>
        <p:txBody>
          <a:bodyPr wrap="square" lIns="82124" tIns="41061" rIns="82124" bIns="41061" anchor="b" anchorCtr="0">
            <a:spAutoFit/>
          </a:bodyPr>
          <a:lstStyle/>
          <a:p>
            <a:pPr algn="l" defTabSz="814070">
              <a:lnSpc>
                <a:spcPct val="100000"/>
              </a:lnSpc>
            </a:pPr>
            <a:r>
              <a:rPr lang="en-US" altLang="zh-CN" sz="600" baseline="0" noProof="0" smtClean="0">
                <a:solidFill>
                  <a:srgbClr val="FFFFFF"/>
                </a:solidFill>
                <a:latin typeface="Arial" pitchFamily="34" charset="0"/>
                <a:ea typeface="黑体" pitchFamily="49" charset="-122"/>
              </a:rPr>
              <a:t>© 2016 </a:t>
            </a:r>
            <a:r>
              <a:rPr lang="zh-CN" altLang="en-US" sz="600" baseline="0" noProof="0" smtClean="0">
                <a:solidFill>
                  <a:srgbClr val="FFFFFF"/>
                </a:solidFill>
                <a:latin typeface="Arial" pitchFamily="34" charset="0"/>
                <a:ea typeface="黑体" pitchFamily="49" charset="-122"/>
              </a:rPr>
              <a:t>思科和</a:t>
            </a:r>
            <a:r>
              <a:rPr lang="en-US" altLang="zh-CN" sz="600" baseline="0" noProof="0" smtClean="0">
                <a:solidFill>
                  <a:srgbClr val="FFFFFF"/>
                </a:solidFill>
                <a:latin typeface="Arial" pitchFamily="34" charset="0"/>
                <a:ea typeface="黑体" pitchFamily="49" charset="-122"/>
              </a:rPr>
              <a:t>/</a:t>
            </a:r>
            <a:r>
              <a:rPr lang="zh-CN" altLang="en-US" sz="600" baseline="0" noProof="0" smtClean="0">
                <a:solidFill>
                  <a:srgbClr val="FFFFFF"/>
                </a:solidFill>
                <a:latin typeface="Arial" pitchFamily="34" charset="0"/>
                <a:ea typeface="黑体" pitchFamily="49" charset="-122"/>
              </a:rPr>
              <a:t>或其附属公司。版权所有。</a:t>
            </a:r>
            <a:endParaRPr lang="zh-CN" altLang="en-US" sz="600" baseline="0" noProof="0">
              <a:solidFill>
                <a:srgbClr val="FFFFFF"/>
              </a:solidFill>
              <a:latin typeface="Arial" pitchFamily="34" charset="0"/>
              <a:ea typeface="黑体" pitchFamily="49" charset="-122"/>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ln>
          <a:effectLst/>
        </p:spPr>
        <p:txBody>
          <a:bodyPr wrap="none" lIns="82124" tIns="41061" rIns="82124" bIns="41061" anchor="b">
            <a:spAutoFit/>
          </a:bodyPr>
          <a:lstStyle/>
          <a:p>
            <a:pPr algn="r" defTabSz="814070">
              <a:lnSpc>
                <a:spcPct val="100000"/>
              </a:lnSpc>
            </a:pPr>
            <a:fld id="{DFCF27A5-1A5B-48D3-A060-2758FFBB1ADD}" type="slidenum">
              <a:rPr lang="en-US" sz="600">
                <a:solidFill>
                  <a:schemeClr val="bg1"/>
                </a:solidFill>
                <a:latin typeface="+mj-lt"/>
              </a:rPr>
              <a:pPr algn="r" defTabSz="814070">
                <a:lnSpc>
                  <a:spcPct val="100000"/>
                </a:lnSpc>
              </a:pPr>
              <a:t>‹#›</a:t>
            </a:fld>
            <a:endParaRPr lang="zh-CN"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stretch>
            <a:fillRect/>
          </a:stretch>
        </p:blipFill>
        <p:spPr>
          <a:xfrm>
            <a:off x="0" y="0"/>
            <a:ext cx="9144000" cy="6858000"/>
          </a:xfrm>
          <a:prstGeom prst="rect">
            <a:avLst/>
          </a:prstGeom>
        </p:spPr>
      </p:pic>
      <p:sp>
        <p:nvSpPr>
          <p:cNvPr id="48" name="Rectangle 47"/>
          <p:cNvSpPr/>
          <p:nvPr/>
        </p:nvSpPr>
        <p:spPr>
          <a:xfrm>
            <a:off x="3668713" y="311149"/>
            <a:ext cx="326813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Picture Placeholder 25"/>
          <p:cNvSpPr>
            <a:spLocks noGrp="1"/>
          </p:cNvSpPr>
          <p:nvPr>
            <p:ph type="pic" sz="quarter" idx="11" hasCustomPrompt="1"/>
          </p:nvPr>
        </p:nvSpPr>
        <p:spPr>
          <a:xfrm>
            <a:off x="3668989" y="311149"/>
            <a:ext cx="3267861" cy="2660652"/>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334963" y="311149"/>
            <a:ext cx="3258612"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320824" y="311149"/>
            <a:ext cx="3272751" cy="2660652"/>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7011988" y="311149"/>
            <a:ext cx="1806574"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1" name="Picture Placeholder 25"/>
          <p:cNvSpPr>
            <a:spLocks noGrp="1"/>
          </p:cNvSpPr>
          <p:nvPr>
            <p:ph type="pic" sz="quarter" idx="12" hasCustomPrompt="1"/>
          </p:nvPr>
        </p:nvSpPr>
        <p:spPr>
          <a:xfrm>
            <a:off x="7011988" y="311149"/>
            <a:ext cx="1806573" cy="1308101"/>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334963" y="3028951"/>
            <a:ext cx="250196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Picture Placeholder 25"/>
          <p:cNvSpPr>
            <a:spLocks noGrp="1"/>
          </p:cNvSpPr>
          <p:nvPr>
            <p:ph type="pic" sz="quarter" idx="13" hasCustomPrompt="1"/>
          </p:nvPr>
        </p:nvSpPr>
        <p:spPr>
          <a:xfrm>
            <a:off x="320824" y="3028951"/>
            <a:ext cx="2516104" cy="3458934"/>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2911476" y="3028951"/>
            <a:ext cx="4025374"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5" name="Picture Placeholder 25"/>
          <p:cNvSpPr>
            <a:spLocks noGrp="1"/>
          </p:cNvSpPr>
          <p:nvPr>
            <p:ph type="pic" sz="quarter" idx="14" hasCustomPrompt="1"/>
          </p:nvPr>
        </p:nvSpPr>
        <p:spPr>
          <a:xfrm>
            <a:off x="2908334" y="3028951"/>
            <a:ext cx="4028516" cy="3458934"/>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7011988" y="1683657"/>
            <a:ext cx="1806574"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Picture Placeholder 25"/>
          <p:cNvSpPr>
            <a:spLocks noGrp="1"/>
          </p:cNvSpPr>
          <p:nvPr>
            <p:ph type="pic" sz="quarter" idx="15" hasCustomPrompt="1"/>
          </p:nvPr>
        </p:nvSpPr>
        <p:spPr>
          <a:xfrm>
            <a:off x="7011988" y="1676400"/>
            <a:ext cx="1806573" cy="3449410"/>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7011988" y="5182960"/>
            <a:ext cx="1806574"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9" name="Picture Placeholder 25"/>
          <p:cNvSpPr>
            <a:spLocks noGrp="1"/>
          </p:cNvSpPr>
          <p:nvPr>
            <p:ph type="pic" sz="quarter" idx="16" hasCustomPrompt="1"/>
          </p:nvPr>
        </p:nvSpPr>
        <p:spPr>
          <a:xfrm>
            <a:off x="7011988" y="5182960"/>
            <a:ext cx="1806573" cy="1304925"/>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18" name="Rectangle 5"/>
          <p:cNvSpPr>
            <a:spLocks noChangeArrowheads="1"/>
          </p:cNvSpPr>
          <p:nvPr userDrawn="1"/>
        </p:nvSpPr>
        <p:spPr bwMode="ltGray">
          <a:xfrm>
            <a:off x="7762659" y="6584513"/>
            <a:ext cx="812991" cy="175257"/>
          </a:xfrm>
          <a:prstGeom prst="rect">
            <a:avLst/>
          </a:prstGeom>
          <a:noFill/>
          <a:ln w="9525">
            <a:noFill/>
            <a:miter lim="800000"/>
          </a:ln>
          <a:effectLst/>
        </p:spPr>
        <p:txBody>
          <a:bodyPr wrap="square" lIns="82124" tIns="41061" rIns="82124" bIns="41061" anchor="b">
            <a:spAutoFit/>
          </a:bodyPr>
          <a:lstStyle/>
          <a:p>
            <a:pPr algn="r" defTabSz="814070">
              <a:lnSpc>
                <a:spcPct val="100000"/>
              </a:lnSpc>
            </a:pPr>
            <a:r>
              <a:rPr lang="zh-CN" altLang="en-US" sz="600" baseline="0" noProof="0" dirty="0" smtClean="0">
                <a:solidFill>
                  <a:schemeClr val="bg1"/>
                </a:solidFill>
                <a:latin typeface="Arial" pitchFamily="34" charset="0"/>
                <a:ea typeface="黑体" pitchFamily="49" charset="-122"/>
              </a:rPr>
              <a:t>思科公开信息</a:t>
            </a:r>
            <a:endParaRPr lang="zh-CN" altLang="en-US" sz="600" baseline="0" noProof="0" dirty="0">
              <a:solidFill>
                <a:schemeClr val="bg1"/>
              </a:solidFill>
              <a:latin typeface="Arial" pitchFamily="34" charset="0"/>
              <a:ea typeface="黑体" pitchFamily="49" charset="-122"/>
            </a:endParaRPr>
          </a:p>
        </p:txBody>
      </p:sp>
      <p:sp>
        <p:nvSpPr>
          <p:cNvPr id="20" name="Rectangle 4"/>
          <p:cNvSpPr>
            <a:spLocks noChangeArrowheads="1"/>
          </p:cNvSpPr>
          <p:nvPr userDrawn="1"/>
        </p:nvSpPr>
        <p:spPr bwMode="ltGray">
          <a:xfrm>
            <a:off x="251373" y="6586246"/>
            <a:ext cx="3420515" cy="175257"/>
          </a:xfrm>
          <a:prstGeom prst="rect">
            <a:avLst/>
          </a:prstGeom>
          <a:noFill/>
          <a:ln w="9525">
            <a:noFill/>
            <a:miter lim="800000"/>
          </a:ln>
          <a:effectLst/>
        </p:spPr>
        <p:txBody>
          <a:bodyPr wrap="square" lIns="82124" tIns="41061" rIns="82124" bIns="41061" anchor="b" anchorCtr="0">
            <a:spAutoFit/>
          </a:bodyPr>
          <a:lstStyle/>
          <a:p>
            <a:pPr algn="l" defTabSz="814070">
              <a:lnSpc>
                <a:spcPct val="100000"/>
              </a:lnSpc>
            </a:pPr>
            <a:r>
              <a:rPr lang="en-US" altLang="zh-CN" sz="600" baseline="0" noProof="0" smtClean="0">
                <a:solidFill>
                  <a:srgbClr val="FFFFFF"/>
                </a:solidFill>
                <a:latin typeface="Arial" pitchFamily="34" charset="0"/>
                <a:ea typeface="黑体" pitchFamily="49" charset="-122"/>
              </a:rPr>
              <a:t>© 2016 </a:t>
            </a:r>
            <a:r>
              <a:rPr lang="zh-CN" altLang="en-US" sz="600" baseline="0" noProof="0" smtClean="0">
                <a:solidFill>
                  <a:srgbClr val="FFFFFF"/>
                </a:solidFill>
                <a:latin typeface="Arial" pitchFamily="34" charset="0"/>
                <a:ea typeface="黑体" pitchFamily="49" charset="-122"/>
              </a:rPr>
              <a:t>思科和</a:t>
            </a:r>
            <a:r>
              <a:rPr lang="en-US" altLang="zh-CN" sz="600" baseline="0" noProof="0" smtClean="0">
                <a:solidFill>
                  <a:srgbClr val="FFFFFF"/>
                </a:solidFill>
                <a:latin typeface="Arial" pitchFamily="34" charset="0"/>
                <a:ea typeface="黑体" pitchFamily="49" charset="-122"/>
              </a:rPr>
              <a:t>/</a:t>
            </a:r>
            <a:r>
              <a:rPr lang="zh-CN" altLang="en-US" sz="600" baseline="0" noProof="0" smtClean="0">
                <a:solidFill>
                  <a:srgbClr val="FFFFFF"/>
                </a:solidFill>
                <a:latin typeface="Arial" pitchFamily="34" charset="0"/>
                <a:ea typeface="黑体" pitchFamily="49" charset="-122"/>
              </a:rPr>
              <a:t>或其附属公司。版权所有。</a:t>
            </a:r>
            <a:endParaRPr lang="zh-CN" altLang="en-US" sz="600" baseline="0" noProof="0">
              <a:solidFill>
                <a:srgbClr val="FFFFFF"/>
              </a:solidFill>
              <a:latin typeface="Arial" pitchFamily="34" charset="0"/>
              <a:ea typeface="黑体" pitchFamily="49" charset="-122"/>
            </a:endParaRPr>
          </a:p>
        </p:txBody>
      </p:sp>
      <p:sp>
        <p:nvSpPr>
          <p:cNvPr id="21" name="Rectangle 7"/>
          <p:cNvSpPr>
            <a:spLocks noChangeArrowheads="1"/>
          </p:cNvSpPr>
          <p:nvPr userDrawn="1"/>
        </p:nvSpPr>
        <p:spPr bwMode="ltGray">
          <a:xfrm>
            <a:off x="8639981" y="6580408"/>
            <a:ext cx="260429" cy="175257"/>
          </a:xfrm>
          <a:prstGeom prst="rect">
            <a:avLst/>
          </a:prstGeom>
          <a:noFill/>
          <a:ln w="9525" algn="ctr">
            <a:noFill/>
            <a:miter lim="800000"/>
          </a:ln>
          <a:effectLst/>
        </p:spPr>
        <p:txBody>
          <a:bodyPr wrap="none" lIns="82124" tIns="41061" rIns="82124" bIns="41061" anchor="b">
            <a:spAutoFit/>
          </a:bodyPr>
          <a:lstStyle/>
          <a:p>
            <a:pPr algn="r" defTabSz="814070">
              <a:lnSpc>
                <a:spcPct val="100000"/>
              </a:lnSpc>
            </a:pPr>
            <a:fld id="{DFCF27A5-1A5B-48D3-A060-2758FFBB1ADD}" type="slidenum">
              <a:rPr lang="en-US" sz="600">
                <a:solidFill>
                  <a:schemeClr val="bg1"/>
                </a:solidFill>
                <a:latin typeface="+mj-lt"/>
              </a:rPr>
              <a:pPr algn="r" defTabSz="814070">
                <a:lnSpc>
                  <a:spcPct val="100000"/>
                </a:lnSpc>
              </a:pPr>
              <a:t>‹#›</a:t>
            </a:fld>
            <a:endParaRPr lang="zh-CN"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338328" y="310896"/>
            <a:ext cx="8476488"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5" name="Picture Placeholder 4"/>
          <p:cNvSpPr>
            <a:spLocks noGrp="1"/>
          </p:cNvSpPr>
          <p:nvPr>
            <p:ph type="pic" sz="quarter" idx="10" hasCustomPrompt="1"/>
          </p:nvPr>
        </p:nvSpPr>
        <p:spPr>
          <a:xfrm>
            <a:off x="333375" y="339924"/>
            <a:ext cx="8474869" cy="6054185"/>
          </a:xfrm>
          <a:ln>
            <a:solidFill>
              <a:srgbClr val="FFFFFF"/>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defRPr lang="en-US" sz="2000" kern="1200" baseline="0" dirty="0">
                <a:solidFill>
                  <a:srgbClr val="546568"/>
                </a:solidFill>
                <a:latin typeface="+mn-lt"/>
                <a:ea typeface="+mn-ea"/>
                <a:cs typeface="+mn-cs"/>
              </a:defRPr>
            </a:lvl1pPr>
          </a:lstStyle>
          <a:p>
            <a:r>
              <a:rPr lang="en-US" dirty="0" smtClean="0"/>
              <a:t>Photo placeholder</a:t>
            </a:r>
            <a:endParaRPr lang="en-US" dirty="0"/>
          </a:p>
        </p:txBody>
      </p:sp>
      <p:sp>
        <p:nvSpPr>
          <p:cNvPr id="11" name="Rectangle 5"/>
          <p:cNvSpPr>
            <a:spLocks noChangeArrowheads="1"/>
          </p:cNvSpPr>
          <p:nvPr userDrawn="1"/>
        </p:nvSpPr>
        <p:spPr bwMode="ltGray">
          <a:xfrm>
            <a:off x="7948134" y="6584512"/>
            <a:ext cx="627517" cy="175257"/>
          </a:xfrm>
          <a:prstGeom prst="rect">
            <a:avLst/>
          </a:prstGeom>
          <a:noFill/>
          <a:ln w="9525">
            <a:noFill/>
            <a:miter lim="800000"/>
          </a:ln>
          <a:effectLst/>
        </p:spPr>
        <p:txBody>
          <a:bodyPr wrap="none" lIns="82124" tIns="41061" rIns="82124" bIns="41061" anchor="b">
            <a:spAutoFit/>
          </a:bodyPr>
          <a:lstStyle/>
          <a:p>
            <a:pPr marL="0" algn="r" defTabSz="814070" rtl="0" eaLnBrk="1" latinLnBrk="0" hangingPunct="1">
              <a:lnSpc>
                <a:spcPct val="100000"/>
              </a:lnSpc>
            </a:pPr>
            <a:r>
              <a:rPr lang="zh-CN" altLang="en-US" sz="600" kern="1200" baseline="0" noProof="0" dirty="0" smtClean="0">
                <a:solidFill>
                  <a:srgbClr val="808080"/>
                </a:solidFill>
                <a:latin typeface="Arial" pitchFamily="34" charset="0"/>
                <a:ea typeface="黑体" pitchFamily="49" charset="-122"/>
              </a:rPr>
              <a:t>思科公开信息</a:t>
            </a:r>
            <a:endParaRPr lang="zh-CN" altLang="en-US" sz="600" kern="1200" baseline="0" noProof="0" dirty="0">
              <a:solidFill>
                <a:srgbClr val="808080"/>
              </a:solidFill>
              <a:latin typeface="Arial" pitchFamily="34" charset="0"/>
              <a:ea typeface="黑体" pitchFamily="49" charset="-122"/>
              <a:cs typeface="+mn-cs"/>
            </a:endParaRPr>
          </a:p>
        </p:txBody>
      </p:sp>
      <p:sp>
        <p:nvSpPr>
          <p:cNvPr id="8" name="Rectangle 4"/>
          <p:cNvSpPr>
            <a:spLocks noChangeArrowheads="1"/>
          </p:cNvSpPr>
          <p:nvPr userDrawn="1"/>
        </p:nvSpPr>
        <p:spPr bwMode="ltGray">
          <a:xfrm>
            <a:off x="251373" y="6586246"/>
            <a:ext cx="3420515" cy="175257"/>
          </a:xfrm>
          <a:prstGeom prst="rect">
            <a:avLst/>
          </a:prstGeom>
          <a:noFill/>
          <a:ln w="9525">
            <a:noFill/>
            <a:miter lim="800000"/>
          </a:ln>
          <a:effectLst/>
        </p:spPr>
        <p:txBody>
          <a:bodyPr wrap="square" lIns="82124" tIns="41061" rIns="82124" bIns="41061" anchor="b" anchorCtr="0">
            <a:spAutoFit/>
          </a:bodyPr>
          <a:lstStyle/>
          <a:p>
            <a:pPr algn="l" defTabSz="814070">
              <a:lnSpc>
                <a:spcPct val="100000"/>
              </a:lnSpc>
            </a:pPr>
            <a:r>
              <a:rPr lang="en-US" altLang="zh-CN" sz="600" baseline="0" noProof="0" smtClean="0">
                <a:solidFill>
                  <a:srgbClr val="808080"/>
                </a:solidFill>
                <a:latin typeface="Arial" pitchFamily="34" charset="0"/>
                <a:ea typeface="黑体" pitchFamily="49" charset="-122"/>
              </a:rPr>
              <a:t>© 2016 </a:t>
            </a:r>
            <a:r>
              <a:rPr lang="zh-CN" altLang="en-US" sz="600" baseline="0" noProof="0" smtClean="0">
                <a:solidFill>
                  <a:srgbClr val="808080"/>
                </a:solidFill>
                <a:latin typeface="Arial" pitchFamily="34" charset="0"/>
                <a:ea typeface="黑体" pitchFamily="49" charset="-122"/>
              </a:rPr>
              <a:t>思科和</a:t>
            </a:r>
            <a:r>
              <a:rPr lang="en-US" altLang="zh-CN" sz="600" baseline="0" noProof="0" smtClean="0">
                <a:solidFill>
                  <a:srgbClr val="808080"/>
                </a:solidFill>
                <a:latin typeface="Arial" pitchFamily="34" charset="0"/>
                <a:ea typeface="黑体" pitchFamily="49" charset="-122"/>
              </a:rPr>
              <a:t>/</a:t>
            </a:r>
            <a:r>
              <a:rPr lang="zh-CN" altLang="en-US" sz="600" baseline="0" noProof="0" smtClean="0">
                <a:solidFill>
                  <a:srgbClr val="808080"/>
                </a:solidFill>
                <a:latin typeface="Arial" pitchFamily="34" charset="0"/>
                <a:ea typeface="黑体" pitchFamily="49" charset="-122"/>
              </a:rPr>
              <a:t>或其附属公司。版权所有。</a:t>
            </a:r>
            <a:endParaRPr lang="zh-CN" altLang="en-US" sz="600" baseline="0" noProof="0">
              <a:solidFill>
                <a:srgbClr val="808080"/>
              </a:solidFill>
              <a:latin typeface="Arial" pitchFamily="34" charset="0"/>
              <a:ea typeface="黑体" pitchFamily="49" charset="-122"/>
            </a:endParaRPr>
          </a:p>
        </p:txBody>
      </p:sp>
      <p:sp>
        <p:nvSpPr>
          <p:cNvPr id="10" name="Rectangle 7"/>
          <p:cNvSpPr>
            <a:spLocks noChangeArrowheads="1"/>
          </p:cNvSpPr>
          <p:nvPr userDrawn="1"/>
        </p:nvSpPr>
        <p:spPr bwMode="ltGray">
          <a:xfrm>
            <a:off x="8639981" y="6580408"/>
            <a:ext cx="260429" cy="175257"/>
          </a:xfrm>
          <a:prstGeom prst="rect">
            <a:avLst/>
          </a:prstGeom>
          <a:noFill/>
          <a:ln w="9525" algn="ctr">
            <a:noFill/>
            <a:miter lim="800000"/>
          </a:ln>
          <a:effectLst/>
        </p:spPr>
        <p:txBody>
          <a:bodyPr wrap="none" lIns="82124" tIns="41061" rIns="82124" bIns="41061" anchor="b">
            <a:spAutoFit/>
          </a:bodyPr>
          <a:lstStyle/>
          <a:p>
            <a:pPr algn="r" defTabSz="814070">
              <a:lnSpc>
                <a:spcPct val="100000"/>
              </a:lnSpc>
            </a:pPr>
            <a:fld id="{DFCF27A5-1A5B-48D3-A060-2758FFBB1ADD}" type="slidenum">
              <a:rPr lang="en-US" sz="600">
                <a:solidFill>
                  <a:srgbClr val="808080"/>
                </a:solidFill>
                <a:latin typeface="+mj-lt"/>
              </a:rPr>
              <a:pPr algn="r" defTabSz="814070">
                <a:lnSpc>
                  <a:spcPct val="100000"/>
                </a:lnSpc>
              </a:pPr>
              <a:t>‹#›</a:t>
            </a:fld>
            <a:endParaRPr lang="zh-CN" sz="600" dirty="0">
              <a:solidFill>
                <a:srgbClr val="808080"/>
              </a:solidFill>
              <a:latin typeface="+mj-lt"/>
            </a:endParaRPr>
          </a:p>
        </p:txBody>
      </p:sp>
      <p:pic>
        <p:nvPicPr>
          <p:cNvPr id="9" name="Picture 8"/>
          <p:cNvPicPr>
            <a:picLocks noChangeAspect="1"/>
          </p:cNvPicPr>
          <p:nvPr userDrawn="1"/>
        </p:nvPicPr>
        <p:blipFill rotWithShape="1">
          <a:blip r:embed="rId2" cstate="screen"/>
          <a:srcRect/>
          <a:stretch>
            <a:fillRect/>
          </a:stretch>
        </p:blipFill>
        <p:spPr>
          <a:xfrm>
            <a:off x="333375" y="6380780"/>
            <a:ext cx="8477250" cy="160471"/>
          </a:xfrm>
          <a:prstGeom prst="rect">
            <a:avLst/>
          </a:prstGeom>
          <a:noFill/>
        </p:spPr>
      </p:pic>
    </p:spTree>
  </p:cSld>
  <p:clrMapOvr>
    <a:masterClrMapping/>
  </p:clrMapOvr>
  <p:transition>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91440" y="-91440"/>
            <a:ext cx="9326880" cy="704088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tandard video">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stretch>
            <a:fillRect/>
          </a:stretch>
        </p:blipFill>
        <p:spPr>
          <a:xfrm>
            <a:off x="0" y="0"/>
            <a:ext cx="9144000" cy="6858000"/>
          </a:xfrm>
          <a:prstGeom prst="rect">
            <a:avLst/>
          </a:prstGeom>
        </p:spPr>
      </p:pic>
      <p:sp>
        <p:nvSpPr>
          <p:cNvPr id="21" name="Media Placeholder 20"/>
          <p:cNvSpPr>
            <a:spLocks noGrp="1"/>
          </p:cNvSpPr>
          <p:nvPr>
            <p:ph type="media" sz="quarter" idx="10" hasCustomPrompt="1"/>
          </p:nvPr>
        </p:nvSpPr>
        <p:spPr>
          <a:xfrm>
            <a:off x="2642616" y="777240"/>
            <a:ext cx="5897880" cy="4425696"/>
          </a:xfrm>
          <a:solidFill>
            <a:srgbClr val="000000"/>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defRPr lang="en-US" sz="1800" kern="1200">
                <a:solidFill>
                  <a:schemeClr val="lt1"/>
                </a:solidFill>
                <a:latin typeface="+mj-lt"/>
                <a:ea typeface="+mn-ea"/>
                <a:cs typeface="+mn-cs"/>
              </a:defRPr>
            </a:lvl1pPr>
          </a:lstStyle>
          <a:p>
            <a:r>
              <a:rPr lang="en-US" dirty="0" smtClean="0"/>
              <a:t>Click icon to add video</a:t>
            </a:r>
            <a:endParaRPr lang="en-US" dirty="0"/>
          </a:p>
        </p:txBody>
      </p:sp>
      <p:pic>
        <p:nvPicPr>
          <p:cNvPr id="23" name="Picture 2"/>
          <p:cNvPicPr>
            <a:picLocks noChangeAspect="1" noChangeArrowheads="1"/>
          </p:cNvPicPr>
          <p:nvPr userDrawn="1"/>
        </p:nvPicPr>
        <p:blipFill>
          <a:blip r:embed="rId3" cstate="email"/>
          <a:srcRect/>
          <a:stretch>
            <a:fillRect/>
          </a:stretch>
        </p:blipFill>
        <p:spPr bwMode="auto">
          <a:xfrm>
            <a:off x="326148" y="6042098"/>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stretch>
            <a:fillRect/>
          </a:stretch>
        </p:blipFill>
        <p:spPr>
          <a:xfrm>
            <a:off x="-1587" y="-1587"/>
            <a:ext cx="9144000" cy="6858000"/>
          </a:xfrm>
          <a:prstGeom prst="rect">
            <a:avLst/>
          </a:prstGeom>
        </p:spPr>
      </p:pic>
    </p:spTree>
  </p:cSld>
  <p:clrMapOvr>
    <a:masterClrMapping/>
  </p:clrMapOvr>
  <p:transition>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stretch>
            <a:fillRect/>
          </a:stretch>
        </p:blipFill>
        <p:spPr>
          <a:xfrm>
            <a:off x="0" y="0"/>
            <a:ext cx="9144000" cy="6858000"/>
          </a:xfrm>
          <a:prstGeom prst="rect">
            <a:avLst/>
          </a:prstGeom>
        </p:spPr>
      </p:pic>
    </p:spTree>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8" name="Subtitle 2"/>
          <p:cNvSpPr>
            <a:spLocks noGrp="1"/>
          </p:cNvSpPr>
          <p:nvPr>
            <p:ph type="subTitle" idx="1" hasCustomPrompt="1"/>
          </p:nvPr>
        </p:nvSpPr>
        <p:spPr>
          <a:xfrm>
            <a:off x="236383" y="4464066"/>
            <a:ext cx="8110728" cy="384175"/>
          </a:xfrm>
          <a:noFill/>
          <a:ln w="9525">
            <a:noFill/>
            <a:miter lim="800000"/>
          </a:ln>
          <a:effectLst/>
          <a:extLst>
            <a:ext uri="{909E8E84-426E-40DD-AFC4-6F175D3DCCD1}">
              <a14:hiddenFill xmlns:a14="http://schemas.microsoft.com/office/drawing/2010/main">
                <a:solidFill>
                  <a:schemeClr val="accent1"/>
                </a:solidFill>
              </a14:hiddenFill>
            </a:ext>
          </a:extLst>
        </p:spPr>
        <p:txBody>
          <a:bodyPr>
            <a:normAutofit/>
          </a:bodyPr>
          <a:lstStyle>
            <a:lvl1pPr marL="0" indent="0" algn="l">
              <a:buNone/>
              <a:defRPr lang="en-US" sz="2000" kern="1200" dirty="0">
                <a:solidFill>
                  <a:srgbClr val="493B93"/>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pPr>
            <a:r>
              <a:rPr lang="en-US" dirty="0" smtClean="0"/>
              <a:t>Presenter Name</a:t>
            </a:r>
            <a:endParaRPr lang="en-US" dirty="0"/>
          </a:p>
        </p:txBody>
      </p:sp>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smtClean="0"/>
              <a:t>Presentation </a:t>
            </a:r>
            <a:br>
              <a:rPr lang="en-US" dirty="0" smtClean="0"/>
            </a:br>
            <a:r>
              <a:rPr lang="en-US" dirty="0" smtClean="0"/>
              <a:t>Title Goes Here</a:t>
            </a:r>
            <a:endParaRPr lang="en-US" dirty="0"/>
          </a:p>
        </p:txBody>
      </p:sp>
      <p:pic>
        <p:nvPicPr>
          <p:cNvPr id="51" name="Picture 4"/>
          <p:cNvPicPr>
            <a:picLocks noChangeAspect="1" noChangeArrowheads="1"/>
          </p:cNvPicPr>
          <p:nvPr userDrawn="1"/>
        </p:nvPicPr>
        <p:blipFill>
          <a:blip r:embed="rId2" cstate="email"/>
          <a:srcRect/>
          <a:stretch>
            <a:fillRect/>
          </a:stretch>
        </p:blipFill>
        <p:spPr bwMode="auto">
          <a:xfrm>
            <a:off x="303053" y="325971"/>
            <a:ext cx="2920207" cy="485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3"/>
          <p:cNvSpPr>
            <a:spLocks noGrp="1"/>
          </p:cNvSpPr>
          <p:nvPr>
            <p:ph type="body" sz="quarter" idx="10" hasCustomPrompt="1"/>
          </p:nvPr>
        </p:nvSpPr>
        <p:spPr>
          <a:xfrm>
            <a:off x="236382" y="4862154"/>
            <a:ext cx="8110728" cy="355482"/>
          </a:xfrm>
        </p:spPr>
        <p:txBody>
          <a:bodyPr wrap="square">
            <a:spAutoFit/>
          </a:bodyPr>
          <a:lstStyle>
            <a:lvl1pPr marL="0" indent="0">
              <a:buFontTx/>
              <a:buNone/>
              <a:defRPr sz="1800">
                <a:solidFill>
                  <a:srgbClr val="493B93"/>
                </a:solidFill>
              </a:defRPr>
            </a:lvl1pPr>
          </a:lstStyle>
          <a:p>
            <a:pPr lvl="0"/>
            <a:r>
              <a:rPr lang="en-US" dirty="0" smtClean="0"/>
              <a:t>Speaker Title</a:t>
            </a:r>
            <a:endParaRPr lang="en-US" dirty="0"/>
          </a:p>
        </p:txBody>
      </p:sp>
      <p:sp>
        <p:nvSpPr>
          <p:cNvPr id="6" name="Text Placeholder 5"/>
          <p:cNvSpPr>
            <a:spLocks noGrp="1"/>
          </p:cNvSpPr>
          <p:nvPr>
            <p:ph type="body" sz="quarter" idx="11" hasCustomPrompt="1"/>
          </p:nvPr>
        </p:nvSpPr>
        <p:spPr>
          <a:xfrm>
            <a:off x="236381" y="5231003"/>
            <a:ext cx="8110728" cy="297004"/>
          </a:xfrm>
        </p:spPr>
        <p:txBody>
          <a:bodyPr wrap="square">
            <a:spAutoFit/>
          </a:bodyPr>
          <a:lstStyle>
            <a:lvl1pPr marL="0" indent="0">
              <a:buFontTx/>
              <a:buNone/>
              <a:defRPr sz="1400">
                <a:solidFill>
                  <a:srgbClr val="493B93"/>
                </a:solidFill>
              </a:defRPr>
            </a:lvl1pPr>
          </a:lstStyle>
          <a:p>
            <a:pPr lvl="0"/>
            <a:r>
              <a:rPr lang="en-US" dirty="0" smtClean="0"/>
              <a:t>Date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7948134" y="6584512"/>
            <a:ext cx="627517" cy="175257"/>
          </a:xfrm>
          <a:prstGeom prst="rect">
            <a:avLst/>
          </a:prstGeom>
          <a:noFill/>
          <a:ln w="9525">
            <a:noFill/>
            <a:miter lim="800000"/>
          </a:ln>
          <a:effectLst/>
        </p:spPr>
        <p:txBody>
          <a:bodyPr wrap="none" lIns="82124" tIns="41061" rIns="82124" bIns="41061" anchor="b">
            <a:spAutoFit/>
          </a:bodyPr>
          <a:lstStyle/>
          <a:p>
            <a:pPr marL="0" algn="r" defTabSz="814070" rtl="0" eaLnBrk="1" latinLnBrk="0" hangingPunct="1">
              <a:lnSpc>
                <a:spcPct val="100000"/>
              </a:lnSpc>
            </a:pPr>
            <a:r>
              <a:rPr lang="zh-CN" altLang="en-US" sz="600" kern="1200" baseline="0" noProof="0" dirty="0" smtClean="0">
                <a:solidFill>
                  <a:srgbClr val="808080"/>
                </a:solidFill>
                <a:latin typeface="Arial" pitchFamily="34" charset="0"/>
                <a:ea typeface="黑体" pitchFamily="49" charset="-122"/>
              </a:rPr>
              <a:t>思科公开信息</a:t>
            </a:r>
            <a:endParaRPr lang="zh-CN" altLang="en-US" sz="600" kern="1200" baseline="0" noProof="0" dirty="0">
              <a:solidFill>
                <a:srgbClr val="808080"/>
              </a:solidFill>
              <a:latin typeface="Arial" pitchFamily="34" charset="0"/>
              <a:ea typeface="黑体" pitchFamily="49" charset="-122"/>
              <a:cs typeface="+mn-cs"/>
            </a:endParaRPr>
          </a:p>
        </p:txBody>
      </p:sp>
      <p:sp>
        <p:nvSpPr>
          <p:cNvPr id="5" name="Rectangle 4"/>
          <p:cNvSpPr>
            <a:spLocks noChangeArrowheads="1"/>
          </p:cNvSpPr>
          <p:nvPr userDrawn="1"/>
        </p:nvSpPr>
        <p:spPr bwMode="ltGray">
          <a:xfrm>
            <a:off x="251373" y="6586246"/>
            <a:ext cx="3420515" cy="175257"/>
          </a:xfrm>
          <a:prstGeom prst="rect">
            <a:avLst/>
          </a:prstGeom>
          <a:noFill/>
          <a:ln w="9525">
            <a:noFill/>
            <a:miter lim="800000"/>
          </a:ln>
          <a:effectLst/>
        </p:spPr>
        <p:txBody>
          <a:bodyPr wrap="square" lIns="82124" tIns="41061" rIns="82124" bIns="41061" anchor="b" anchorCtr="0">
            <a:spAutoFit/>
          </a:bodyPr>
          <a:lstStyle/>
          <a:p>
            <a:pPr algn="l" defTabSz="814070">
              <a:lnSpc>
                <a:spcPct val="100000"/>
              </a:lnSpc>
            </a:pPr>
            <a:r>
              <a:rPr lang="en-US" altLang="zh-CN" sz="600" baseline="0" noProof="0" smtClean="0">
                <a:solidFill>
                  <a:srgbClr val="808080"/>
                </a:solidFill>
                <a:latin typeface="Arial" pitchFamily="34" charset="0"/>
                <a:ea typeface="黑体" pitchFamily="49" charset="-122"/>
              </a:rPr>
              <a:t>© 2016 </a:t>
            </a:r>
            <a:r>
              <a:rPr lang="zh-CN" altLang="en-US" sz="600" baseline="0" noProof="0" smtClean="0">
                <a:solidFill>
                  <a:srgbClr val="808080"/>
                </a:solidFill>
                <a:latin typeface="Arial" pitchFamily="34" charset="0"/>
                <a:ea typeface="黑体" pitchFamily="49" charset="-122"/>
              </a:rPr>
              <a:t>思科和</a:t>
            </a:r>
            <a:r>
              <a:rPr lang="en-US" altLang="zh-CN" sz="600" baseline="0" noProof="0" smtClean="0">
                <a:solidFill>
                  <a:srgbClr val="808080"/>
                </a:solidFill>
                <a:latin typeface="Arial" pitchFamily="34" charset="0"/>
                <a:ea typeface="黑体" pitchFamily="49" charset="-122"/>
              </a:rPr>
              <a:t>/</a:t>
            </a:r>
            <a:r>
              <a:rPr lang="zh-CN" altLang="en-US" sz="600" baseline="0" noProof="0" smtClean="0">
                <a:solidFill>
                  <a:srgbClr val="808080"/>
                </a:solidFill>
                <a:latin typeface="Arial" pitchFamily="34" charset="0"/>
                <a:ea typeface="黑体" pitchFamily="49" charset="-122"/>
              </a:rPr>
              <a:t>或其附属公司。 版权所有。</a:t>
            </a:r>
            <a:endParaRPr lang="zh-CN" altLang="en-US" sz="600" baseline="0" noProof="0">
              <a:solidFill>
                <a:srgbClr val="808080"/>
              </a:solidFill>
              <a:latin typeface="Arial" pitchFamily="34" charset="0"/>
              <a:ea typeface="黑体" pitchFamily="49" charset="-122"/>
            </a:endParaRPr>
          </a:p>
        </p:txBody>
      </p:sp>
      <p:sp>
        <p:nvSpPr>
          <p:cNvPr id="6" name="Rectangle 7"/>
          <p:cNvSpPr>
            <a:spLocks noChangeArrowheads="1"/>
          </p:cNvSpPr>
          <p:nvPr userDrawn="1"/>
        </p:nvSpPr>
        <p:spPr bwMode="ltGray">
          <a:xfrm>
            <a:off x="8639981" y="6580408"/>
            <a:ext cx="260429" cy="175257"/>
          </a:xfrm>
          <a:prstGeom prst="rect">
            <a:avLst/>
          </a:prstGeom>
          <a:noFill/>
          <a:ln w="9525" algn="ctr">
            <a:noFill/>
            <a:miter lim="800000"/>
          </a:ln>
          <a:effectLst/>
        </p:spPr>
        <p:txBody>
          <a:bodyPr wrap="none" lIns="82124" tIns="41061" rIns="82124" bIns="41061" anchor="b">
            <a:spAutoFit/>
          </a:bodyPr>
          <a:lstStyle/>
          <a:p>
            <a:pPr algn="r" defTabSz="814070">
              <a:lnSpc>
                <a:spcPct val="100000"/>
              </a:lnSpc>
            </a:pPr>
            <a:fld id="{DFCF27A5-1A5B-48D3-A060-2758FFBB1ADD}" type="slidenum">
              <a:rPr lang="en-US" sz="600">
                <a:solidFill>
                  <a:srgbClr val="808080"/>
                </a:solidFill>
                <a:latin typeface="+mj-lt"/>
              </a:rPr>
              <a:pPr algn="r" defTabSz="814070">
                <a:lnSpc>
                  <a:spcPct val="100000"/>
                </a:lnSpc>
              </a:pPr>
              <a:t>‹#›</a:t>
            </a:fld>
            <a:endParaRPr lang="zh-CN" sz="600" dirty="0">
              <a:solidFill>
                <a:srgbClr val="80808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losing Slide_blu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stretch>
            <a:fillRect/>
          </a:stretch>
        </p:blipFill>
        <p:spPr>
          <a:xfrm>
            <a:off x="-1587" y="-1587"/>
            <a:ext cx="9144000" cy="6858000"/>
          </a:xfrm>
          <a:prstGeom prst="rect">
            <a:avLst/>
          </a:prstGeom>
        </p:spPr>
      </p:pic>
      <p:sp>
        <p:nvSpPr>
          <p:cNvPr id="20" name="Rectangle 19"/>
          <p:cNvSpPr>
            <a:spLocks noChangeArrowheads="1"/>
          </p:cNvSpPr>
          <p:nvPr/>
        </p:nvSpPr>
        <p:spPr bwMode="black">
          <a:xfrm>
            <a:off x="4373702" y="5844550"/>
            <a:ext cx="41443" cy="157016"/>
          </a:xfrm>
          <a:prstGeom prst="rect">
            <a:avLst/>
          </a:prstGeom>
          <a:solidFill>
            <a:schemeClr val="bg1"/>
          </a:solidFill>
          <a:ln w="9525">
            <a:noFill/>
            <a:miter lim="800000"/>
          </a:ln>
        </p:spPr>
        <p:txBody>
          <a:bodyPr/>
          <a:lstStyle/>
          <a:p>
            <a:endParaRPr lang="en-US">
              <a:solidFill>
                <a:srgbClr val="0096D6"/>
              </a:solidFill>
              <a:latin typeface="+mj-lt"/>
            </a:endParaRPr>
          </a:p>
        </p:txBody>
      </p:sp>
      <p:sp>
        <p:nvSpPr>
          <p:cNvPr id="21" name="Freeform 20"/>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ln>
        </p:spPr>
        <p:txBody>
          <a:bodyPr/>
          <a:lstStyle/>
          <a:p>
            <a:endParaRPr lang="en-US">
              <a:solidFill>
                <a:srgbClr val="0096D6"/>
              </a:solidFill>
              <a:latin typeface="+mj-lt"/>
            </a:endParaRPr>
          </a:p>
        </p:txBody>
      </p:sp>
      <p:sp>
        <p:nvSpPr>
          <p:cNvPr id="22" name="Freeform 21"/>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ln>
        </p:spPr>
        <p:txBody>
          <a:bodyPr/>
          <a:lstStyle/>
          <a:p>
            <a:endParaRPr lang="en-US">
              <a:solidFill>
                <a:srgbClr val="0096D6"/>
              </a:solidFill>
              <a:latin typeface="+mj-lt"/>
            </a:endParaRPr>
          </a:p>
        </p:txBody>
      </p:sp>
      <p:sp>
        <p:nvSpPr>
          <p:cNvPr id="23" name="Freeform 22"/>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ln>
        </p:spPr>
        <p:txBody>
          <a:bodyPr/>
          <a:lstStyle/>
          <a:p>
            <a:endParaRPr lang="en-US">
              <a:solidFill>
                <a:srgbClr val="0096D6"/>
              </a:solidFill>
              <a:latin typeface="+mj-lt"/>
            </a:endParaRPr>
          </a:p>
        </p:txBody>
      </p:sp>
      <p:sp>
        <p:nvSpPr>
          <p:cNvPr id="24" name="Freeform 23"/>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ln>
        </p:spPr>
        <p:txBody>
          <a:bodyPr/>
          <a:lstStyle/>
          <a:p>
            <a:endParaRPr lang="en-US">
              <a:solidFill>
                <a:srgbClr val="0096D6"/>
              </a:solidFill>
              <a:latin typeface="+mj-lt"/>
            </a:endParaRPr>
          </a:p>
        </p:txBody>
      </p:sp>
      <p:sp>
        <p:nvSpPr>
          <p:cNvPr id="25" name="Freeform 24"/>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ln>
        </p:spPr>
        <p:txBody>
          <a:bodyPr/>
          <a:lstStyle/>
          <a:p>
            <a:endParaRPr lang="en-US">
              <a:solidFill>
                <a:srgbClr val="0096D6"/>
              </a:solidFill>
              <a:latin typeface="+mj-lt"/>
            </a:endParaRPr>
          </a:p>
        </p:txBody>
      </p:sp>
      <p:sp>
        <p:nvSpPr>
          <p:cNvPr id="26" name="Freeform 25"/>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ln>
        </p:spPr>
        <p:txBody>
          <a:bodyPr/>
          <a:lstStyle/>
          <a:p>
            <a:endParaRPr lang="en-US">
              <a:solidFill>
                <a:srgbClr val="0096D6"/>
              </a:solidFill>
              <a:latin typeface="+mj-lt"/>
            </a:endParaRPr>
          </a:p>
        </p:txBody>
      </p:sp>
      <p:sp>
        <p:nvSpPr>
          <p:cNvPr id="27" name="Freeform 26"/>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ln>
        </p:spPr>
        <p:txBody>
          <a:bodyPr/>
          <a:lstStyle/>
          <a:p>
            <a:endParaRPr lang="en-US">
              <a:solidFill>
                <a:srgbClr val="0096D6"/>
              </a:solidFill>
              <a:latin typeface="+mj-lt"/>
            </a:endParaRPr>
          </a:p>
        </p:txBody>
      </p:sp>
      <p:sp>
        <p:nvSpPr>
          <p:cNvPr id="28" name="Freeform 27"/>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ln>
        </p:spPr>
        <p:txBody>
          <a:bodyPr/>
          <a:lstStyle/>
          <a:p>
            <a:endParaRPr lang="en-US">
              <a:solidFill>
                <a:srgbClr val="0096D6"/>
              </a:solidFill>
              <a:latin typeface="+mj-lt"/>
            </a:endParaRPr>
          </a:p>
        </p:txBody>
      </p:sp>
      <p:sp>
        <p:nvSpPr>
          <p:cNvPr id="29" name="Freeform 28"/>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ln>
        </p:spPr>
        <p:txBody>
          <a:bodyPr/>
          <a:lstStyle/>
          <a:p>
            <a:endParaRPr lang="en-US">
              <a:solidFill>
                <a:srgbClr val="0096D6"/>
              </a:solidFill>
              <a:latin typeface="+mj-lt"/>
            </a:endParaRPr>
          </a:p>
        </p:txBody>
      </p:sp>
      <p:sp>
        <p:nvSpPr>
          <p:cNvPr id="30" name="Freeform 29"/>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ln>
        </p:spPr>
        <p:txBody>
          <a:bodyPr/>
          <a:lstStyle/>
          <a:p>
            <a:endParaRPr lang="en-US">
              <a:solidFill>
                <a:srgbClr val="0096D6"/>
              </a:solidFill>
              <a:latin typeface="+mj-lt"/>
            </a:endParaRPr>
          </a:p>
        </p:txBody>
      </p:sp>
      <p:sp>
        <p:nvSpPr>
          <p:cNvPr id="31" name="Freeform 30"/>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ln>
        </p:spPr>
        <p:txBody>
          <a:bodyPr/>
          <a:lstStyle/>
          <a:p>
            <a:endParaRPr lang="en-US">
              <a:solidFill>
                <a:srgbClr val="0096D6"/>
              </a:solidFill>
              <a:latin typeface="+mj-lt"/>
            </a:endParaRPr>
          </a:p>
        </p:txBody>
      </p:sp>
      <p:sp>
        <p:nvSpPr>
          <p:cNvPr id="32" name="Freeform 31"/>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ln>
        </p:spPr>
        <p:txBody>
          <a:bodyPr/>
          <a:lstStyle/>
          <a:p>
            <a:endParaRPr lang="en-US">
              <a:solidFill>
                <a:srgbClr val="0096D6"/>
              </a:solidFill>
              <a:latin typeface="+mj-lt"/>
            </a:endParaRPr>
          </a:p>
        </p:txBody>
      </p:sp>
      <p:sp>
        <p:nvSpPr>
          <p:cNvPr id="33" name="Freeform 32"/>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00"/>
                                        <p:tgtEl>
                                          <p:spTgt spid="2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700"/>
                                        <p:tgtEl>
                                          <p:spTgt spid="27"/>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700"/>
                                        <p:tgtEl>
                                          <p:spTgt spid="29"/>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700"/>
                                        <p:tgtEl>
                                          <p:spTgt spid="31"/>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00"/>
                                        <p:tgtEl>
                                          <p:spTgt spid="33"/>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700"/>
                                        <p:tgtEl>
                                          <p:spTgt spid="26"/>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700"/>
                                        <p:tgtEl>
                                          <p:spTgt spid="2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700"/>
                                        <p:tgtEl>
                                          <p:spTgt spid="30"/>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00"/>
                                        <p:tgtEl>
                                          <p:spTgt spid="32"/>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25"/>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27"/>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2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3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33"/>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26"/>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2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3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32"/>
                                        </p:tgtEl>
                                        <p:attrNameLst>
                                          <p:attrName>ppt_x</p:attrName>
                                          <p:attrName>ppt_y</p:attrName>
                                        </p:attrNameLst>
                                      </p:cBhvr>
                                      <p:rCtr x="0" y="-12"/>
                                    </p:animMotion>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700"/>
                                        <p:tgtEl>
                                          <p:spTgt spid="22"/>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700"/>
                                        <p:tgtEl>
                                          <p:spTgt spid="20"/>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700"/>
                                        <p:tgtEl>
                                          <p:spTgt spid="24"/>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700"/>
                                        <p:tgtEl>
                                          <p:spTgt spid="21"/>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blue thank you">
    <p:spTree>
      <p:nvGrpSpPr>
        <p:cNvPr id="1" name=""/>
        <p:cNvGrpSpPr/>
        <p:nvPr/>
      </p:nvGrpSpPr>
      <p:grpSpPr>
        <a:xfrm>
          <a:off x="0" y="0"/>
          <a:ext cx="0" cy="0"/>
          <a:chOff x="0" y="0"/>
          <a:chExt cx="0" cy="0"/>
        </a:xfrm>
      </p:grpSpPr>
      <p:pic>
        <p:nvPicPr>
          <p:cNvPr id="35" name="Picture 34"/>
          <p:cNvPicPr>
            <a:picLocks noChangeAspect="1"/>
          </p:cNvPicPr>
          <p:nvPr userDrawn="1"/>
        </p:nvPicPr>
        <p:blipFill>
          <a:blip r:embed="rId2" cstate="email"/>
          <a:stretch>
            <a:fillRect/>
          </a:stretch>
        </p:blipFill>
        <p:spPr>
          <a:xfrm>
            <a:off x="-1587" y="-1587"/>
            <a:ext cx="9144000" cy="6858000"/>
          </a:xfrm>
          <a:prstGeom prst="rect">
            <a:avLst/>
          </a:prstGeom>
        </p:spPr>
      </p:pic>
      <p:sp>
        <p:nvSpPr>
          <p:cNvPr id="34" name="TextBox 33"/>
          <p:cNvSpPr txBox="1"/>
          <p:nvPr userDrawn="1"/>
        </p:nvSpPr>
        <p:spPr>
          <a:xfrm>
            <a:off x="644691" y="3060488"/>
            <a:ext cx="1569660" cy="646331"/>
          </a:xfrm>
          <a:prstGeom prst="rect">
            <a:avLst/>
          </a:prstGeom>
          <a:noFill/>
        </p:spPr>
        <p:txBody>
          <a:bodyPr wrap="none" rtlCol="0">
            <a:spAutoFit/>
          </a:bodyPr>
          <a:lstStyle/>
          <a:p>
            <a:r>
              <a:rPr lang="zh-CN" altLang="en-US" sz="3600" noProof="0" dirty="0" smtClean="0">
                <a:solidFill>
                  <a:srgbClr val="FFFFFF"/>
                </a:solidFill>
                <a:latin typeface="黑体" pitchFamily="49" charset="-122"/>
                <a:ea typeface="黑体" pitchFamily="49" charset="-122"/>
              </a:rPr>
              <a:t>谢谢。</a:t>
            </a:r>
            <a:endParaRPr lang="zh-CN" altLang="en-US" sz="3600" noProof="0" dirty="0">
              <a:solidFill>
                <a:srgbClr val="FFFFFF"/>
              </a:solidFill>
              <a:latin typeface="黑体" pitchFamily="49" charset="-122"/>
              <a:ea typeface="黑体" pitchFamily="49" charset="-122"/>
            </a:endParaRPr>
          </a:p>
        </p:txBody>
      </p:sp>
      <p:pic>
        <p:nvPicPr>
          <p:cNvPr id="18" name="Picture 2"/>
          <p:cNvPicPr>
            <a:picLocks noChangeAspect="1" noChangeArrowheads="1"/>
          </p:cNvPicPr>
          <p:nvPr userDrawn="1"/>
        </p:nvPicPr>
        <p:blipFill>
          <a:blip r:embed="rId3" cstate="email"/>
          <a:srcRect/>
          <a:stretch>
            <a:fillRect/>
          </a:stretch>
        </p:blipFill>
        <p:spPr bwMode="auto">
          <a:xfrm>
            <a:off x="4669746" y="3078070"/>
            <a:ext cx="3669899" cy="61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10" presetClass="entr" presetSubtype="0" fill="hold" nodeType="withEffect">
                                  <p:stCondLst>
                                    <p:cond delay="7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Slide-red">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email"/>
          <a:stretch>
            <a:fillRect/>
          </a:stretch>
        </p:blipFill>
        <p:spPr>
          <a:xfrm>
            <a:off x="0" y="0"/>
            <a:ext cx="9144000" cy="6858000"/>
          </a:xfrm>
          <a:prstGeom prst="rect">
            <a:avLst/>
          </a:prstGeom>
        </p:spPr>
      </p:pic>
      <p:sp>
        <p:nvSpPr>
          <p:cNvPr id="4" name="Rectangle 3"/>
          <p:cNvSpPr>
            <a:spLocks noChangeArrowheads="1"/>
          </p:cNvSpPr>
          <p:nvPr/>
        </p:nvSpPr>
        <p:spPr bwMode="black">
          <a:xfrm>
            <a:off x="4373702" y="5844550"/>
            <a:ext cx="41443" cy="157016"/>
          </a:xfrm>
          <a:prstGeom prst="rect">
            <a:avLst/>
          </a:prstGeom>
          <a:solidFill>
            <a:schemeClr val="bg1"/>
          </a:solidFill>
          <a:ln w="9525">
            <a:noFill/>
            <a:miter lim="800000"/>
          </a:ln>
        </p:spPr>
        <p:txBody>
          <a:bodyPr/>
          <a:lstStyle/>
          <a:p>
            <a:endParaRPr lang="en-US">
              <a:solidFill>
                <a:srgbClr val="0096D6"/>
              </a:solidFill>
              <a:latin typeface="+mj-lt"/>
            </a:endParaRPr>
          </a:p>
        </p:txBody>
      </p:sp>
      <p:sp>
        <p:nvSpPr>
          <p:cNvPr id="5" name="Freeform 4"/>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ln>
        </p:spPr>
        <p:txBody>
          <a:bodyPr/>
          <a:lstStyle/>
          <a:p>
            <a:endParaRPr lang="en-US">
              <a:solidFill>
                <a:srgbClr val="0096D6"/>
              </a:solidFill>
              <a:latin typeface="+mj-lt"/>
            </a:endParaRPr>
          </a:p>
        </p:txBody>
      </p:sp>
      <p:sp>
        <p:nvSpPr>
          <p:cNvPr id="6" name="Freeform 5"/>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ln>
        </p:spPr>
        <p:txBody>
          <a:bodyPr/>
          <a:lstStyle/>
          <a:p>
            <a:endParaRPr lang="en-US">
              <a:solidFill>
                <a:srgbClr val="0096D6"/>
              </a:solidFill>
              <a:latin typeface="+mj-lt"/>
            </a:endParaRPr>
          </a:p>
        </p:txBody>
      </p:sp>
      <p:sp>
        <p:nvSpPr>
          <p:cNvPr id="7" name="Freeform 6"/>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ln>
        </p:spPr>
        <p:txBody>
          <a:bodyPr/>
          <a:lstStyle/>
          <a:p>
            <a:endParaRPr lang="en-US">
              <a:solidFill>
                <a:srgbClr val="0096D6"/>
              </a:solidFill>
              <a:latin typeface="+mj-lt"/>
            </a:endParaRPr>
          </a:p>
        </p:txBody>
      </p:sp>
      <p:sp>
        <p:nvSpPr>
          <p:cNvPr id="8" name="Freeform 7"/>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ln>
        </p:spPr>
        <p:txBody>
          <a:bodyPr/>
          <a:lstStyle/>
          <a:p>
            <a:endParaRPr lang="en-US">
              <a:solidFill>
                <a:srgbClr val="0096D6"/>
              </a:solidFill>
              <a:latin typeface="+mj-lt"/>
            </a:endParaRPr>
          </a:p>
        </p:txBody>
      </p:sp>
      <p:sp>
        <p:nvSpPr>
          <p:cNvPr id="9" name="Freeform 8"/>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ln>
        </p:spPr>
        <p:txBody>
          <a:bodyPr/>
          <a:lstStyle/>
          <a:p>
            <a:endParaRPr lang="en-US">
              <a:solidFill>
                <a:srgbClr val="0096D6"/>
              </a:solidFill>
              <a:latin typeface="+mj-lt"/>
            </a:endParaRPr>
          </a:p>
        </p:txBody>
      </p:sp>
      <p:sp>
        <p:nvSpPr>
          <p:cNvPr id="10" name="Freeform 9"/>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ln>
        </p:spPr>
        <p:txBody>
          <a:bodyPr/>
          <a:lstStyle/>
          <a:p>
            <a:endParaRPr lang="en-US">
              <a:solidFill>
                <a:srgbClr val="0096D6"/>
              </a:solidFill>
              <a:latin typeface="+mj-lt"/>
            </a:endParaRPr>
          </a:p>
        </p:txBody>
      </p:sp>
      <p:sp>
        <p:nvSpPr>
          <p:cNvPr id="11" name="Freeform 10"/>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ln>
        </p:spPr>
        <p:txBody>
          <a:bodyPr/>
          <a:lstStyle/>
          <a:p>
            <a:endParaRPr lang="en-US">
              <a:solidFill>
                <a:srgbClr val="0096D6"/>
              </a:solidFill>
              <a:latin typeface="+mj-lt"/>
            </a:endParaRPr>
          </a:p>
        </p:txBody>
      </p:sp>
      <p:sp>
        <p:nvSpPr>
          <p:cNvPr id="12" name="Freeform 11"/>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ln>
        </p:spPr>
        <p:txBody>
          <a:bodyPr/>
          <a:lstStyle/>
          <a:p>
            <a:endParaRPr lang="en-US">
              <a:solidFill>
                <a:srgbClr val="0096D6"/>
              </a:solidFill>
              <a:latin typeface="+mj-lt"/>
            </a:endParaRPr>
          </a:p>
        </p:txBody>
      </p:sp>
      <p:sp>
        <p:nvSpPr>
          <p:cNvPr id="14" name="Freeform 13"/>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ln>
        </p:spPr>
        <p:txBody>
          <a:bodyPr/>
          <a:lstStyle/>
          <a:p>
            <a:endParaRPr lang="en-US">
              <a:solidFill>
                <a:srgbClr val="0096D6"/>
              </a:solidFill>
              <a:latin typeface="+mj-lt"/>
            </a:endParaRPr>
          </a:p>
        </p:txBody>
      </p:sp>
      <p:sp>
        <p:nvSpPr>
          <p:cNvPr id="15" name="Freeform 14"/>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ln>
        </p:spPr>
        <p:txBody>
          <a:bodyPr/>
          <a:lstStyle/>
          <a:p>
            <a:endParaRPr lang="en-US">
              <a:solidFill>
                <a:srgbClr val="0096D6"/>
              </a:solidFill>
              <a:latin typeface="+mj-lt"/>
            </a:endParaRPr>
          </a:p>
        </p:txBody>
      </p:sp>
      <p:sp>
        <p:nvSpPr>
          <p:cNvPr id="16" name="Freeform 15"/>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ln>
        </p:spPr>
        <p:txBody>
          <a:bodyPr/>
          <a:lstStyle/>
          <a:p>
            <a:endParaRPr lang="en-US">
              <a:solidFill>
                <a:srgbClr val="0096D6"/>
              </a:solidFill>
              <a:latin typeface="+mj-lt"/>
            </a:endParaRPr>
          </a:p>
        </p:txBody>
      </p:sp>
      <p:sp>
        <p:nvSpPr>
          <p:cNvPr id="17" name="Freeform 16"/>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ln>
        </p:spPr>
        <p:txBody>
          <a:bodyPr/>
          <a:lstStyle/>
          <a:p>
            <a:endParaRPr lang="en-US">
              <a:solidFill>
                <a:srgbClr val="0096D6"/>
              </a:solidFill>
              <a:latin typeface="+mj-lt"/>
            </a:endParaRPr>
          </a:p>
        </p:txBody>
      </p:sp>
      <p:sp>
        <p:nvSpPr>
          <p:cNvPr id="18" name="Freeform 17"/>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700"/>
                                        <p:tgtEl>
                                          <p:spTgt spid="11"/>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700"/>
                                        <p:tgtEl>
                                          <p:spTgt spid="14"/>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700"/>
                                        <p:tgtEl>
                                          <p:spTgt spid="16"/>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700"/>
                                        <p:tgtEl>
                                          <p:spTgt spid="18"/>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700"/>
                                        <p:tgtEl>
                                          <p:spTgt spid="10"/>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700"/>
                                        <p:tgtEl>
                                          <p:spTgt spid="12"/>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700"/>
                                        <p:tgtEl>
                                          <p:spTgt spid="15"/>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700"/>
                                        <p:tgtEl>
                                          <p:spTgt spid="17"/>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9"/>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11"/>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14"/>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16"/>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18"/>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10"/>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12"/>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15"/>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17"/>
                                        </p:tgtEl>
                                        <p:attrNameLst>
                                          <p:attrName>ppt_x</p:attrName>
                                          <p:attrName>ppt_y</p:attrName>
                                        </p:attrNameLst>
                                      </p:cBhvr>
                                      <p:rCtr x="0" y="-12"/>
                                    </p:animMotion>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700"/>
                                        <p:tgtEl>
                                          <p:spTgt spid="6"/>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700"/>
                                        <p:tgtEl>
                                          <p:spTgt spid="4"/>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700"/>
                                        <p:tgtEl>
                                          <p:spTgt spid="8"/>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700"/>
                                        <p:tgtEl>
                                          <p:spTgt spid="5"/>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losing Slide-red thank you">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stretch>
            <a:fillRect/>
          </a:stretch>
        </p:blipFill>
        <p:spPr>
          <a:xfrm>
            <a:off x="0" y="0"/>
            <a:ext cx="9144000" cy="6858000"/>
          </a:xfrm>
          <a:prstGeom prst="rect">
            <a:avLst/>
          </a:prstGeom>
        </p:spPr>
      </p:pic>
      <p:sp>
        <p:nvSpPr>
          <p:cNvPr id="34" name="TextBox 33"/>
          <p:cNvSpPr txBox="1"/>
          <p:nvPr userDrawn="1"/>
        </p:nvSpPr>
        <p:spPr>
          <a:xfrm>
            <a:off x="644691" y="3060488"/>
            <a:ext cx="1569660" cy="646331"/>
          </a:xfrm>
          <a:prstGeom prst="rect">
            <a:avLst/>
          </a:prstGeom>
          <a:noFill/>
        </p:spPr>
        <p:txBody>
          <a:bodyPr wrap="none" rtlCol="0">
            <a:spAutoFit/>
          </a:bodyPr>
          <a:lstStyle/>
          <a:p>
            <a:r>
              <a:rPr lang="zh-CN" altLang="en-US" sz="3600" noProof="0" dirty="0" smtClean="0">
                <a:solidFill>
                  <a:srgbClr val="FFFFFF"/>
                </a:solidFill>
                <a:latin typeface="黑体" pitchFamily="49" charset="-122"/>
                <a:ea typeface="黑体" pitchFamily="49" charset="-122"/>
              </a:rPr>
              <a:t>谢谢。</a:t>
            </a:r>
            <a:endParaRPr lang="zh-CN" altLang="en-US" sz="3600" noProof="0" dirty="0">
              <a:solidFill>
                <a:srgbClr val="FFFFFF"/>
              </a:solidFill>
              <a:latin typeface="黑体" pitchFamily="49" charset="-122"/>
              <a:ea typeface="黑体" pitchFamily="49" charset="-122"/>
            </a:endParaRPr>
          </a:p>
        </p:txBody>
      </p:sp>
      <p:pic>
        <p:nvPicPr>
          <p:cNvPr id="21" name="Picture 2"/>
          <p:cNvPicPr>
            <a:picLocks noChangeAspect="1" noChangeArrowheads="1"/>
          </p:cNvPicPr>
          <p:nvPr userDrawn="1"/>
        </p:nvPicPr>
        <p:blipFill>
          <a:blip r:embed="rId3" cstate="email"/>
          <a:srcRect/>
          <a:stretch>
            <a:fillRect/>
          </a:stretch>
        </p:blipFill>
        <p:spPr bwMode="auto">
          <a:xfrm>
            <a:off x="4669746" y="3078070"/>
            <a:ext cx="3669899" cy="61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10" presetClass="entr" presetSubtype="0" fill="hold" nodeType="withEffect">
                                  <p:stCondLst>
                                    <p:cond delay="75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lternate Title Slide">
    <p:spTree>
      <p:nvGrpSpPr>
        <p:cNvPr id="1" name=""/>
        <p:cNvGrpSpPr/>
        <p:nvPr/>
      </p:nvGrpSpPr>
      <p:grpSpPr>
        <a:xfrm>
          <a:off x="0" y="0"/>
          <a:ext cx="0" cy="0"/>
          <a:chOff x="0" y="0"/>
          <a:chExt cx="0" cy="0"/>
        </a:xfrm>
      </p:grpSpPr>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smtClean="0"/>
              <a:t>Presentation </a:t>
            </a:r>
            <a:br>
              <a:rPr lang="en-US" dirty="0" smtClean="0"/>
            </a:br>
            <a:r>
              <a:rPr lang="en-US" dirty="0" smtClean="0"/>
              <a:t>Title Goes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srcRect/>
          <a:stretch>
            <a:fillRect/>
          </a:stretch>
        </p:blipFill>
        <p:spPr>
          <a:xfrm>
            <a:off x="333376" y="4712451"/>
            <a:ext cx="8477250" cy="1828800"/>
          </a:xfrm>
          <a:prstGeom prst="rect">
            <a:avLst/>
          </a:prstGeom>
        </p:spPr>
      </p:pic>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Segue Title Here</a:t>
            </a:r>
            <a:endParaRPr lang="en-US" dirty="0"/>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627517" cy="175257"/>
          </a:xfrm>
          <a:prstGeom prst="rect">
            <a:avLst/>
          </a:prstGeom>
          <a:noFill/>
          <a:ln w="9525">
            <a:noFill/>
            <a:miter lim="800000"/>
          </a:ln>
          <a:effectLst/>
        </p:spPr>
        <p:txBody>
          <a:bodyPr wrap="none" lIns="82124" tIns="41061" rIns="82124" bIns="41061" anchor="b">
            <a:spAutoFit/>
          </a:bodyPr>
          <a:lstStyle/>
          <a:p>
            <a:pPr marL="0" algn="l" defTabSz="814070" rtl="0" eaLnBrk="1" latinLnBrk="0" hangingPunct="1">
              <a:lnSpc>
                <a:spcPct val="100000"/>
              </a:lnSpc>
            </a:pPr>
            <a:r>
              <a:rPr lang="zh-CN" altLang="en-US" sz="600" kern="1200" baseline="0" noProof="0" dirty="0" smtClean="0">
                <a:solidFill>
                  <a:srgbClr val="808080"/>
                </a:solidFill>
                <a:latin typeface="Arial" pitchFamily="34" charset="0"/>
                <a:ea typeface="黑体" pitchFamily="49" charset="-122"/>
              </a:rPr>
              <a:t>思科公开信息</a:t>
            </a:r>
            <a:endParaRPr lang="zh-CN" altLang="en-US" sz="600" kern="1200" baseline="0" noProof="0" dirty="0">
              <a:solidFill>
                <a:srgbClr val="808080"/>
              </a:solidFill>
              <a:latin typeface="Arial" pitchFamily="34" charset="0"/>
              <a:ea typeface="黑体" pitchFamily="49" charset="-122"/>
              <a:cs typeface="+mn-cs"/>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ln>
          <a:effectLst/>
        </p:spPr>
        <p:txBody>
          <a:bodyPr wrap="square" lIns="82124" tIns="41061" rIns="82124" bIns="41061" anchor="b" anchorCtr="0">
            <a:spAutoFit/>
          </a:bodyPr>
          <a:lstStyle/>
          <a:p>
            <a:pPr marL="0" algn="l" defTabSz="814070" rtl="0" eaLnBrk="1" latinLnBrk="0" hangingPunct="1">
              <a:lnSpc>
                <a:spcPct val="100000"/>
              </a:lnSpc>
            </a:pPr>
            <a:r>
              <a:rPr lang="en-US" altLang="zh-CN" sz="600" kern="1200" baseline="0" noProof="0" smtClean="0">
                <a:solidFill>
                  <a:srgbClr val="808080"/>
                </a:solidFill>
                <a:latin typeface="Arial" pitchFamily="34" charset="0"/>
                <a:ea typeface="黑体" pitchFamily="49" charset="-122"/>
              </a:rPr>
              <a:t>© 2016 </a:t>
            </a:r>
            <a:r>
              <a:rPr lang="zh-CN" altLang="en-US" sz="600" kern="1200" baseline="0" noProof="0" smtClean="0">
                <a:solidFill>
                  <a:srgbClr val="808080"/>
                </a:solidFill>
                <a:latin typeface="Arial" pitchFamily="34" charset="0"/>
                <a:ea typeface="黑体" pitchFamily="49" charset="-122"/>
              </a:rPr>
              <a:t>思科和</a:t>
            </a:r>
            <a:r>
              <a:rPr lang="en-US" altLang="zh-CN" sz="600" kern="1200" baseline="0" noProof="0" smtClean="0">
                <a:solidFill>
                  <a:srgbClr val="808080"/>
                </a:solidFill>
                <a:latin typeface="Arial" pitchFamily="34" charset="0"/>
                <a:ea typeface="黑体" pitchFamily="49" charset="-122"/>
              </a:rPr>
              <a:t>/</a:t>
            </a:r>
            <a:r>
              <a:rPr lang="zh-CN" altLang="en-US" sz="600" kern="1200" baseline="0" noProof="0" smtClean="0">
                <a:solidFill>
                  <a:srgbClr val="808080"/>
                </a:solidFill>
                <a:latin typeface="Arial" pitchFamily="34" charset="0"/>
                <a:ea typeface="黑体" pitchFamily="49" charset="-122"/>
              </a:rPr>
              <a:t>或其附属公司。版权所有。</a:t>
            </a:r>
            <a:endParaRPr lang="zh-CN" altLang="en-US" sz="600" kern="1200" baseline="0" noProof="0">
              <a:solidFill>
                <a:srgbClr val="808080"/>
              </a:solidFill>
              <a:latin typeface="Arial" pitchFamily="34" charset="0"/>
              <a:ea typeface="黑体" pitchFamily="49" charset="-122"/>
              <a:cs typeface="+mn-cs"/>
            </a:endParaRPr>
          </a:p>
        </p:txBody>
      </p:sp>
      <p:sp>
        <p:nvSpPr>
          <p:cNvPr id="9" name="Rectangle 7"/>
          <p:cNvSpPr>
            <a:spLocks noChangeArrowheads="1"/>
          </p:cNvSpPr>
          <p:nvPr userDrawn="1"/>
        </p:nvSpPr>
        <p:spPr bwMode="ltGray">
          <a:xfrm>
            <a:off x="8639981" y="6580408"/>
            <a:ext cx="260429" cy="175257"/>
          </a:xfrm>
          <a:prstGeom prst="rect">
            <a:avLst/>
          </a:prstGeom>
          <a:noFill/>
          <a:ln w="9525" algn="ctr">
            <a:noFill/>
            <a:miter lim="800000"/>
          </a:ln>
          <a:effectLst/>
        </p:spPr>
        <p:txBody>
          <a:bodyPr wrap="none" lIns="82124" tIns="41061" rIns="82124" bIns="41061" anchor="b">
            <a:spAutoFit/>
          </a:bodyPr>
          <a:lstStyle/>
          <a:p>
            <a:pPr algn="r" defTabSz="814070">
              <a:lnSpc>
                <a:spcPct val="100000"/>
              </a:lnSpc>
            </a:pPr>
            <a:fld id="{DFCF27A5-1A5B-48D3-A060-2758FFBB1ADD}" type="slidenum">
              <a:rPr lang="en-US" sz="600">
                <a:solidFill>
                  <a:srgbClr val="808080"/>
                </a:solidFill>
                <a:latin typeface="+mj-lt"/>
              </a:rPr>
              <a:pPr algn="r" defTabSz="814070">
                <a:lnSpc>
                  <a:spcPct val="100000"/>
                </a:lnSpc>
              </a:pPr>
              <a:t>‹#›</a:t>
            </a:fld>
            <a:endParaRPr lang="zh-CN" sz="600" dirty="0">
              <a:solidFill>
                <a:srgbClr val="80808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gue 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srcRect/>
          <a:stretch>
            <a:fillRect/>
          </a:stretch>
        </p:blipFill>
        <p:spPr>
          <a:xfrm>
            <a:off x="333376" y="4696378"/>
            <a:ext cx="8477250" cy="1844873"/>
          </a:xfrm>
          <a:prstGeom prst="rect">
            <a:avLst/>
          </a:prstGeom>
        </p:spPr>
      </p:pic>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Segue Title Here</a:t>
            </a:r>
            <a:endParaRPr lang="en-US" dirty="0"/>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627517" cy="175257"/>
          </a:xfrm>
          <a:prstGeom prst="rect">
            <a:avLst/>
          </a:prstGeom>
        </p:spPr>
        <p:txBody>
          <a:bodyPr wrap="none" lIns="82124" tIns="41061" rIns="82124" bIns="41061" anchor="b">
            <a:spAutoFit/>
          </a:bodyPr>
          <a:lstStyle/>
          <a:p>
            <a:pPr marL="0" algn="l" defTabSz="814070" rtl="0" eaLnBrk="1" latinLnBrk="0" hangingPunct="1">
              <a:lnSpc>
                <a:spcPct val="100000"/>
              </a:lnSpc>
            </a:pPr>
            <a:r>
              <a:rPr lang="zh-CN" altLang="en-US" sz="600" kern="1200" baseline="0" noProof="0" dirty="0" smtClean="0">
                <a:solidFill>
                  <a:srgbClr val="808080"/>
                </a:solidFill>
                <a:latin typeface="Arial" pitchFamily="34" charset="0"/>
                <a:ea typeface="黑体" pitchFamily="49" charset="-122"/>
              </a:rPr>
              <a:t>思科公开信息</a:t>
            </a:r>
            <a:endParaRPr lang="zh-CN" altLang="en-US" sz="600" kern="1200" baseline="0" noProof="0" dirty="0">
              <a:solidFill>
                <a:srgbClr val="808080"/>
              </a:solidFill>
              <a:latin typeface="Arial" pitchFamily="34" charset="0"/>
              <a:ea typeface="黑体" pitchFamily="49" charset="-122"/>
              <a:cs typeface="+mn-cs"/>
            </a:endParaRPr>
          </a:p>
        </p:txBody>
      </p:sp>
      <p:sp>
        <p:nvSpPr>
          <p:cNvPr id="10" name="Rectangle 4"/>
          <p:cNvSpPr>
            <a:spLocks noChangeArrowheads="1"/>
          </p:cNvSpPr>
          <p:nvPr userDrawn="1"/>
        </p:nvSpPr>
        <p:spPr bwMode="ltGray">
          <a:xfrm>
            <a:off x="251373" y="6586246"/>
            <a:ext cx="3420515" cy="175257"/>
          </a:xfrm>
          <a:prstGeom prst="rect">
            <a:avLst/>
          </a:prstGeom>
        </p:spPr>
        <p:txBody>
          <a:bodyPr wrap="square" lIns="82124" tIns="41061" rIns="82124" bIns="41061" anchor="b" anchorCtr="0">
            <a:spAutoFit/>
          </a:bodyPr>
          <a:lstStyle/>
          <a:p>
            <a:pPr marL="0" algn="l" defTabSz="814070" rtl="0" eaLnBrk="1" latinLnBrk="0" hangingPunct="1">
              <a:lnSpc>
                <a:spcPct val="100000"/>
              </a:lnSpc>
            </a:pPr>
            <a:r>
              <a:rPr lang="en-US" altLang="zh-CN" sz="600" kern="1200" baseline="0" noProof="0" smtClean="0">
                <a:solidFill>
                  <a:srgbClr val="808080"/>
                </a:solidFill>
                <a:latin typeface="Arial" pitchFamily="34" charset="0"/>
                <a:ea typeface="黑体" pitchFamily="49" charset="-122"/>
              </a:rPr>
              <a:t>© 2016 </a:t>
            </a:r>
            <a:r>
              <a:rPr lang="zh-CN" altLang="en-US" sz="600" kern="1200" baseline="0" noProof="0" smtClean="0">
                <a:solidFill>
                  <a:srgbClr val="808080"/>
                </a:solidFill>
                <a:latin typeface="Arial" pitchFamily="34" charset="0"/>
                <a:ea typeface="黑体" pitchFamily="49" charset="-122"/>
              </a:rPr>
              <a:t>思科和</a:t>
            </a:r>
            <a:r>
              <a:rPr lang="en-US" altLang="zh-CN" sz="600" kern="1200" baseline="0" noProof="0" smtClean="0">
                <a:solidFill>
                  <a:srgbClr val="808080"/>
                </a:solidFill>
                <a:latin typeface="Arial" pitchFamily="34" charset="0"/>
                <a:ea typeface="黑体" pitchFamily="49" charset="-122"/>
              </a:rPr>
              <a:t>/</a:t>
            </a:r>
            <a:r>
              <a:rPr lang="zh-CN" altLang="en-US" sz="600" kern="1200" baseline="0" noProof="0" smtClean="0">
                <a:solidFill>
                  <a:srgbClr val="808080"/>
                </a:solidFill>
                <a:latin typeface="Arial" pitchFamily="34" charset="0"/>
                <a:ea typeface="黑体" pitchFamily="49" charset="-122"/>
              </a:rPr>
              <a:t>或其附属公司。版权所有。</a:t>
            </a:r>
            <a:endParaRPr lang="zh-CN" altLang="en-US" sz="600" kern="1200" baseline="0" noProof="0">
              <a:solidFill>
                <a:srgbClr val="808080"/>
              </a:solidFill>
              <a:latin typeface="Arial" pitchFamily="34" charset="0"/>
              <a:ea typeface="黑体" pitchFamily="49" charset="-122"/>
              <a:cs typeface="+mn-cs"/>
            </a:endParaRPr>
          </a:p>
        </p:txBody>
      </p:sp>
      <p:sp>
        <p:nvSpPr>
          <p:cNvPr id="12" name="Rectangle 7"/>
          <p:cNvSpPr>
            <a:spLocks noChangeArrowheads="1"/>
          </p:cNvSpPr>
          <p:nvPr userDrawn="1"/>
        </p:nvSpPr>
        <p:spPr bwMode="ltGray">
          <a:xfrm>
            <a:off x="8639981" y="6580408"/>
            <a:ext cx="260429" cy="175257"/>
          </a:xfrm>
          <a:prstGeom prst="rect">
            <a:avLst/>
          </a:prstGeom>
          <a:noFill/>
          <a:ln w="9525" algn="ctr">
            <a:noFill/>
            <a:miter lim="800000"/>
          </a:ln>
          <a:effectLst/>
        </p:spPr>
        <p:txBody>
          <a:bodyPr wrap="none" lIns="82124" tIns="41061" rIns="82124" bIns="41061" anchor="b">
            <a:spAutoFit/>
          </a:bodyPr>
          <a:lstStyle/>
          <a:p>
            <a:pPr algn="r" defTabSz="814070">
              <a:lnSpc>
                <a:spcPct val="100000"/>
              </a:lnSpc>
            </a:pPr>
            <a:fld id="{DFCF27A5-1A5B-48D3-A060-2758FFBB1ADD}" type="slidenum">
              <a:rPr lang="en-US" sz="600">
                <a:solidFill>
                  <a:srgbClr val="808080"/>
                </a:solidFill>
                <a:latin typeface="+mj-lt"/>
              </a:rPr>
              <a:pPr algn="r" defTabSz="814070">
                <a:lnSpc>
                  <a:spcPct val="100000"/>
                </a:lnSpc>
              </a:pPr>
              <a:t>‹#›</a:t>
            </a:fld>
            <a:endParaRPr lang="zh-CN" sz="600" dirty="0">
              <a:solidFill>
                <a:srgbClr val="80808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 Segue 3">
    <p:spTree>
      <p:nvGrpSpPr>
        <p:cNvPr id="1" name=""/>
        <p:cNvGrpSpPr/>
        <p:nvPr/>
      </p:nvGrpSpPr>
      <p:grpSpPr>
        <a:xfrm>
          <a:off x="0" y="0"/>
          <a:ext cx="0" cy="0"/>
          <a:chOff x="0" y="0"/>
          <a:chExt cx="0" cy="0"/>
        </a:xfrm>
      </p:grpSpPr>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Segue Title Here</a:t>
            </a:r>
            <a:endParaRPr lang="en-US" dirty="0"/>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627517" cy="175257"/>
          </a:xfrm>
          <a:prstGeom prst="rect">
            <a:avLst/>
          </a:prstGeom>
          <a:noFill/>
          <a:ln w="9525">
            <a:noFill/>
            <a:miter lim="800000"/>
          </a:ln>
          <a:effectLst/>
        </p:spPr>
        <p:txBody>
          <a:bodyPr wrap="none" lIns="82124" tIns="41061" rIns="82124" bIns="41061" anchor="b">
            <a:spAutoFit/>
          </a:bodyPr>
          <a:lstStyle/>
          <a:p>
            <a:pPr marL="0" algn="l" defTabSz="814070" rtl="0" eaLnBrk="1" latinLnBrk="0" hangingPunct="1">
              <a:lnSpc>
                <a:spcPct val="100000"/>
              </a:lnSpc>
            </a:pPr>
            <a:r>
              <a:rPr lang="zh-CN" altLang="en-US" sz="600" kern="1200" baseline="0" noProof="0" dirty="0" smtClean="0">
                <a:solidFill>
                  <a:srgbClr val="808080"/>
                </a:solidFill>
                <a:latin typeface="Arial" pitchFamily="34" charset="0"/>
                <a:ea typeface="黑体" pitchFamily="49" charset="-122"/>
              </a:rPr>
              <a:t>思科公开信息</a:t>
            </a:r>
            <a:endParaRPr lang="zh-CN" altLang="en-US" sz="600" kern="1200" baseline="0" noProof="0" dirty="0">
              <a:solidFill>
                <a:srgbClr val="808080"/>
              </a:solidFill>
              <a:latin typeface="Arial" pitchFamily="34" charset="0"/>
              <a:ea typeface="黑体" pitchFamily="49" charset="-122"/>
              <a:cs typeface="+mn-cs"/>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ln>
          <a:effectLst/>
        </p:spPr>
        <p:txBody>
          <a:bodyPr wrap="square" lIns="82124" tIns="41061" rIns="82124" bIns="41061" anchor="b" anchorCtr="0">
            <a:spAutoFit/>
          </a:bodyPr>
          <a:lstStyle/>
          <a:p>
            <a:pPr marL="0" algn="l" defTabSz="814070" rtl="0" eaLnBrk="1" latinLnBrk="0" hangingPunct="1">
              <a:lnSpc>
                <a:spcPct val="100000"/>
              </a:lnSpc>
            </a:pPr>
            <a:r>
              <a:rPr lang="en-US" altLang="zh-CN" sz="600" kern="1200" baseline="0" noProof="0" smtClean="0">
                <a:solidFill>
                  <a:srgbClr val="808080"/>
                </a:solidFill>
                <a:latin typeface="Arial" pitchFamily="34" charset="0"/>
                <a:ea typeface="黑体" pitchFamily="49" charset="-122"/>
              </a:rPr>
              <a:t>© 2016 </a:t>
            </a:r>
            <a:r>
              <a:rPr lang="zh-CN" altLang="en-US" sz="600" kern="1200" baseline="0" noProof="0" smtClean="0">
                <a:solidFill>
                  <a:srgbClr val="808080"/>
                </a:solidFill>
                <a:latin typeface="Arial" pitchFamily="34" charset="0"/>
                <a:ea typeface="黑体" pitchFamily="49" charset="-122"/>
              </a:rPr>
              <a:t>思科和</a:t>
            </a:r>
            <a:r>
              <a:rPr lang="en-US" altLang="zh-CN" sz="600" kern="1200" baseline="0" noProof="0" smtClean="0">
                <a:solidFill>
                  <a:srgbClr val="808080"/>
                </a:solidFill>
                <a:latin typeface="Arial" pitchFamily="34" charset="0"/>
                <a:ea typeface="黑体" pitchFamily="49" charset="-122"/>
              </a:rPr>
              <a:t>/</a:t>
            </a:r>
            <a:r>
              <a:rPr lang="zh-CN" altLang="en-US" sz="600" kern="1200" baseline="0" noProof="0" smtClean="0">
                <a:solidFill>
                  <a:srgbClr val="808080"/>
                </a:solidFill>
                <a:latin typeface="Arial" pitchFamily="34" charset="0"/>
                <a:ea typeface="黑体" pitchFamily="49" charset="-122"/>
              </a:rPr>
              <a:t>或其附属公司。版权所有。</a:t>
            </a:r>
            <a:endParaRPr lang="zh-CN" altLang="en-US" sz="600" kern="1200" baseline="0" noProof="0">
              <a:solidFill>
                <a:srgbClr val="808080"/>
              </a:solidFill>
              <a:latin typeface="Arial" pitchFamily="34" charset="0"/>
              <a:ea typeface="黑体" pitchFamily="49" charset="-122"/>
              <a:cs typeface="+mn-cs"/>
            </a:endParaRPr>
          </a:p>
        </p:txBody>
      </p:sp>
      <p:pic>
        <p:nvPicPr>
          <p:cNvPr id="12" name="Picture 11"/>
          <p:cNvPicPr>
            <a:picLocks noChangeAspect="1"/>
          </p:cNvPicPr>
          <p:nvPr userDrawn="1"/>
        </p:nvPicPr>
        <p:blipFill rotWithShape="1">
          <a:blip r:embed="rId2" cstate="screen"/>
          <a:srcRect/>
          <a:stretch>
            <a:fillRect/>
          </a:stretch>
        </p:blipFill>
        <p:spPr>
          <a:xfrm>
            <a:off x="333375" y="6380780"/>
            <a:ext cx="8477250" cy="160471"/>
          </a:xfrm>
          <a:prstGeom prst="rect">
            <a:avLst/>
          </a:prstGeom>
          <a:noFill/>
        </p:spPr>
      </p:pic>
      <p:sp>
        <p:nvSpPr>
          <p:cNvPr id="9" name="Rectangle 7"/>
          <p:cNvSpPr>
            <a:spLocks noChangeArrowheads="1"/>
          </p:cNvSpPr>
          <p:nvPr userDrawn="1"/>
        </p:nvSpPr>
        <p:spPr bwMode="ltGray">
          <a:xfrm>
            <a:off x="8639981" y="6580408"/>
            <a:ext cx="260429" cy="175257"/>
          </a:xfrm>
          <a:prstGeom prst="rect">
            <a:avLst/>
          </a:prstGeom>
          <a:noFill/>
          <a:ln w="9525" algn="ctr">
            <a:noFill/>
            <a:miter lim="800000"/>
          </a:ln>
          <a:effectLst/>
        </p:spPr>
        <p:txBody>
          <a:bodyPr wrap="none" lIns="82124" tIns="41061" rIns="82124" bIns="41061" anchor="b">
            <a:spAutoFit/>
          </a:bodyPr>
          <a:lstStyle/>
          <a:p>
            <a:pPr algn="r" defTabSz="814070">
              <a:lnSpc>
                <a:spcPct val="100000"/>
              </a:lnSpc>
            </a:pPr>
            <a:fld id="{DFCF27A5-1A5B-48D3-A060-2758FFBB1ADD}" type="slidenum">
              <a:rPr lang="en-US" sz="600">
                <a:solidFill>
                  <a:srgbClr val="808080"/>
                </a:solidFill>
                <a:latin typeface="+mj-lt"/>
              </a:rPr>
              <a:pPr algn="r" defTabSz="814070">
                <a:lnSpc>
                  <a:spcPct val="100000"/>
                </a:lnSpc>
              </a:pPr>
              <a:t>‹#›</a:t>
            </a:fld>
            <a:endParaRPr lang="zh-CN" sz="600" dirty="0">
              <a:solidFill>
                <a:srgbClr val="80808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432215"/>
            <a:ext cx="8588861" cy="838200"/>
          </a:xfrm>
        </p:spPr>
        <p:txBody>
          <a:bodyPr/>
          <a:lstStyle>
            <a:lvl1pPr>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28600" y="1344168"/>
            <a:ext cx="8577072" cy="4965192"/>
          </a:xfrm>
        </p:spPr>
        <p:txBody>
          <a:bodyPr vert="horz" lIns="91440" tIns="45720" rIns="91440" bIns="45720" rtlCol="0">
            <a:noAutofit/>
          </a:bodyPr>
          <a:lstStyle>
            <a:lvl1pPr>
              <a:defRPr lang="en-US" sz="2000"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4706781"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595"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smtClean="0"/>
              <a:t>Click to edit Master title style</a:t>
            </a:r>
            <a:endParaRPr lang="en-US" dirty="0"/>
          </a:p>
        </p:txBody>
      </p:sp>
      <p:sp>
        <p:nvSpPr>
          <p:cNvPr id="8" name="Text Placeholder 3"/>
          <p:cNvSpPr>
            <a:spLocks noGrp="1"/>
          </p:cNvSpPr>
          <p:nvPr>
            <p:ph type="body" sz="quarter" idx="12"/>
          </p:nvPr>
        </p:nvSpPr>
        <p:spPr>
          <a:xfrm>
            <a:off x="229702"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595"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6" cstate="screen"/>
          <a:srcRect/>
          <a:stretch>
            <a:fillRect/>
          </a:stretch>
        </p:blipFill>
        <p:spPr>
          <a:xfrm>
            <a:off x="333375" y="6380780"/>
            <a:ext cx="8477250" cy="160471"/>
          </a:xfrm>
          <a:prstGeom prst="rect">
            <a:avLst/>
          </a:prstGeom>
          <a:noFill/>
        </p:spPr>
      </p:pic>
      <p:sp>
        <p:nvSpPr>
          <p:cNvPr id="2"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smtClean="0"/>
              <a:t>Slide Title Goes Here</a:t>
            </a:r>
            <a:endParaRPr lang="en-US" dirty="0"/>
          </a:p>
        </p:txBody>
      </p:sp>
      <p:sp>
        <p:nvSpPr>
          <p:cNvPr id="3" name="Text Placeholder 2"/>
          <p:cNvSpPr>
            <a:spLocks noGrp="1"/>
          </p:cNvSpPr>
          <p:nvPr>
            <p:ph type="body" idx="1"/>
          </p:nvPr>
        </p:nvSpPr>
        <p:spPr>
          <a:xfrm>
            <a:off x="229702" y="1339745"/>
            <a:ext cx="857707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51373" y="6586246"/>
            <a:ext cx="3420515" cy="175257"/>
          </a:xfrm>
          <a:prstGeom prst="rect">
            <a:avLst/>
          </a:prstGeom>
          <a:noFill/>
          <a:ln w="9525">
            <a:noFill/>
            <a:miter lim="800000"/>
          </a:ln>
          <a:effectLst/>
        </p:spPr>
        <p:txBody>
          <a:bodyPr wrap="square" lIns="82124" tIns="41061" rIns="82124" bIns="41061" anchor="b" anchorCtr="0">
            <a:spAutoFit/>
          </a:bodyPr>
          <a:lstStyle/>
          <a:p>
            <a:pPr algn="l" defTabSz="814070">
              <a:lnSpc>
                <a:spcPct val="100000"/>
              </a:lnSpc>
            </a:pPr>
            <a:r>
              <a:rPr lang="en-US" altLang="zh-CN" sz="600" baseline="0" noProof="0" smtClean="0">
                <a:solidFill>
                  <a:srgbClr val="808080"/>
                </a:solidFill>
                <a:latin typeface="Arial" pitchFamily="34" charset="0"/>
                <a:ea typeface="黑体" pitchFamily="49" charset="-122"/>
              </a:rPr>
              <a:t>© 2016 </a:t>
            </a:r>
            <a:r>
              <a:rPr lang="zh-CN" altLang="en-US" sz="600" baseline="0" noProof="0" smtClean="0">
                <a:solidFill>
                  <a:srgbClr val="808080"/>
                </a:solidFill>
                <a:latin typeface="Arial" pitchFamily="34" charset="0"/>
                <a:ea typeface="黑体" pitchFamily="49" charset="-122"/>
              </a:rPr>
              <a:t>思科和</a:t>
            </a:r>
            <a:r>
              <a:rPr lang="en-US" altLang="zh-CN" sz="600" baseline="0" noProof="0" smtClean="0">
                <a:solidFill>
                  <a:srgbClr val="808080"/>
                </a:solidFill>
                <a:latin typeface="Arial" pitchFamily="34" charset="0"/>
                <a:ea typeface="黑体" pitchFamily="49" charset="-122"/>
              </a:rPr>
              <a:t>/</a:t>
            </a:r>
            <a:r>
              <a:rPr lang="zh-CN" altLang="en-US" sz="600" baseline="0" noProof="0" smtClean="0">
                <a:solidFill>
                  <a:srgbClr val="808080"/>
                </a:solidFill>
                <a:latin typeface="Arial" pitchFamily="34" charset="0"/>
                <a:ea typeface="黑体" pitchFamily="49" charset="-122"/>
              </a:rPr>
              <a:t>或其附属公司。版权所有。</a:t>
            </a:r>
            <a:endParaRPr lang="zh-CN" altLang="en-US" sz="600" baseline="0" noProof="0">
              <a:solidFill>
                <a:srgbClr val="808080"/>
              </a:solidFill>
              <a:latin typeface="Arial" pitchFamily="34" charset="0"/>
              <a:ea typeface="黑体" pitchFamily="49" charset="-122"/>
            </a:endParaRPr>
          </a:p>
        </p:txBody>
      </p:sp>
      <p:sp>
        <p:nvSpPr>
          <p:cNvPr id="11" name="Rectangle 5"/>
          <p:cNvSpPr>
            <a:spLocks noChangeArrowheads="1"/>
          </p:cNvSpPr>
          <p:nvPr/>
        </p:nvSpPr>
        <p:spPr bwMode="ltGray">
          <a:xfrm>
            <a:off x="7948134" y="6584512"/>
            <a:ext cx="627517" cy="175257"/>
          </a:xfrm>
          <a:prstGeom prst="rect">
            <a:avLst/>
          </a:prstGeom>
          <a:noFill/>
          <a:ln w="9525">
            <a:noFill/>
            <a:miter lim="800000"/>
          </a:ln>
          <a:effectLst/>
        </p:spPr>
        <p:txBody>
          <a:bodyPr wrap="none" lIns="82124" tIns="41061" rIns="82124" bIns="41061" anchor="b">
            <a:spAutoFit/>
          </a:bodyPr>
          <a:lstStyle/>
          <a:p>
            <a:pPr algn="r" defTabSz="814070">
              <a:lnSpc>
                <a:spcPct val="100000"/>
              </a:lnSpc>
            </a:pPr>
            <a:r>
              <a:rPr lang="zh-CN" altLang="en-US" sz="600" baseline="0" noProof="0" dirty="0" smtClean="0">
                <a:solidFill>
                  <a:srgbClr val="808080"/>
                </a:solidFill>
                <a:latin typeface="Arial" pitchFamily="34" charset="0"/>
                <a:ea typeface="黑体" pitchFamily="49" charset="-122"/>
              </a:rPr>
              <a:t>思科公开信息</a:t>
            </a:r>
            <a:endParaRPr lang="zh-CN" altLang="en-US" sz="600" baseline="0" noProof="0" dirty="0">
              <a:solidFill>
                <a:srgbClr val="808080"/>
              </a:solidFill>
              <a:latin typeface="Arial" pitchFamily="34" charset="0"/>
              <a:ea typeface="黑体" pitchFamily="49" charset="-122"/>
            </a:endParaRP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ln>
          <a:effectLst/>
        </p:spPr>
        <p:txBody>
          <a:bodyPr wrap="none" lIns="82124" tIns="41061" rIns="82124" bIns="41061" anchor="b">
            <a:spAutoFit/>
          </a:bodyPr>
          <a:lstStyle/>
          <a:p>
            <a:pPr algn="r" defTabSz="814070">
              <a:lnSpc>
                <a:spcPct val="100000"/>
              </a:lnSpc>
            </a:pPr>
            <a:fld id="{DFCF27A5-1A5B-48D3-A060-2758FFBB1ADD}" type="slidenum">
              <a:rPr lang="en-US" sz="600">
                <a:solidFill>
                  <a:srgbClr val="808080"/>
                </a:solidFill>
                <a:latin typeface="+mj-lt"/>
              </a:rPr>
              <a:pPr algn="r" defTabSz="814070">
                <a:lnSpc>
                  <a:spcPct val="100000"/>
                </a:lnSpc>
              </a:pPr>
              <a:t>‹#›</a:t>
            </a:fld>
            <a:endParaRPr lang="zh-CN" sz="600" dirty="0">
              <a:solidFill>
                <a:srgbClr val="808080"/>
              </a:solidFill>
              <a:latin typeface="+mj-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p:titleStyle>
    <p:bodyStyle>
      <a:lvl1pPr marL="228600" indent="-228600" algn="l" defTabSz="914400" rtl="0" eaLnBrk="1" latinLnBrk="0" hangingPunct="1">
        <a:lnSpc>
          <a:spcPct val="95000"/>
        </a:lnSpc>
        <a:spcBef>
          <a:spcPts val="1440"/>
        </a:spcBef>
        <a:buClr>
          <a:srgbClr val="493B93"/>
        </a:buClr>
        <a:buSzPct val="90000"/>
        <a:buFont typeface="Arial" pitchFamily="34" charset="0"/>
        <a:buChar char="•"/>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905"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2005"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60000" y="4500000"/>
            <a:ext cx="2520000" cy="461665"/>
          </a:xfrm>
        </p:spPr>
        <p:txBody>
          <a:bodyPr/>
          <a:lstStyle/>
          <a:p>
            <a:pPr>
              <a:lnSpc>
                <a:spcPct val="100000"/>
              </a:lnSpc>
            </a:pPr>
            <a:r>
              <a:rPr lang="zh-CN" altLang="en-US" sz="2400" b="1" dirty="0" smtClean="0">
                <a:latin typeface="Times New Roman" pitchFamily="18" charset="0"/>
                <a:ea typeface="宋体" pitchFamily="2" charset="-122"/>
              </a:rPr>
              <a:t>网络简介 </a:t>
            </a:r>
            <a:r>
              <a:rPr lang="en-US" altLang="zh-CN" sz="2400" b="1" dirty="0" smtClean="0">
                <a:latin typeface="Times New Roman" pitchFamily="18" charset="0"/>
                <a:ea typeface="宋体" pitchFamily="2" charset="-122"/>
              </a:rPr>
              <a:t>7.02 </a:t>
            </a:r>
            <a:r>
              <a:rPr lang="zh-CN" altLang="en-US" sz="2400" b="1" dirty="0" smtClean="0">
                <a:latin typeface="Times New Roman" pitchFamily="18" charset="0"/>
                <a:ea typeface="宋体" pitchFamily="2" charset="-122"/>
              </a:rPr>
              <a:t>版</a:t>
            </a:r>
            <a:endParaRPr lang="zh-CN" altLang="en-US" sz="2400" b="1" dirty="0">
              <a:latin typeface="Times New Roman" pitchFamily="18" charset="0"/>
              <a:ea typeface="宋体" pitchFamily="2" charset="-122"/>
            </a:endParaRPr>
          </a:p>
        </p:txBody>
      </p:sp>
      <p:sp>
        <p:nvSpPr>
          <p:cNvPr id="2" name="Title 1"/>
          <p:cNvSpPr>
            <a:spLocks noGrp="1"/>
          </p:cNvSpPr>
          <p:nvPr>
            <p:ph type="ctrTitle"/>
          </p:nvPr>
        </p:nvSpPr>
        <p:spPr>
          <a:xfrm>
            <a:off x="360000" y="1440000"/>
            <a:ext cx="7920000" cy="720000"/>
          </a:xfrm>
        </p:spPr>
        <p:txBody>
          <a:bodyPr/>
          <a:lstStyle/>
          <a:p>
            <a:pPr>
              <a:lnSpc>
                <a:spcPct val="100000"/>
              </a:lnSpc>
            </a:pPr>
            <a:r>
              <a:rPr lang="zh-CN" altLang="en-US" sz="4000" b="1" dirty="0" smtClean="0">
                <a:latin typeface="Times New Roman" pitchFamily="18" charset="0"/>
                <a:ea typeface="宋体" pitchFamily="2" charset="-122"/>
              </a:rPr>
              <a:t>第 </a:t>
            </a:r>
            <a:r>
              <a:rPr altLang="zh-CN" sz="4000" b="1" dirty="0" smtClean="0">
                <a:latin typeface="Times New Roman" pitchFamily="18" charset="0"/>
                <a:ea typeface="宋体" pitchFamily="2" charset="-122"/>
              </a:rPr>
              <a:t>1 </a:t>
            </a:r>
            <a:r>
              <a:rPr lang="zh-CN" altLang="en-US" sz="4000" b="1" dirty="0" smtClean="0">
                <a:latin typeface="Times New Roman" pitchFamily="18" charset="0"/>
                <a:ea typeface="宋体" pitchFamily="2" charset="-122"/>
              </a:rPr>
              <a:t>章  </a:t>
            </a:r>
            <a:r>
              <a:rPr lang="zh-CN" altLang="en-US" sz="4000" b="1" dirty="0" smtClean="0">
                <a:latin typeface="Times New Roman" pitchFamily="18" charset="0"/>
                <a:ea typeface="宋体" pitchFamily="2" charset="-122"/>
              </a:rPr>
              <a:t> 当今</a:t>
            </a:r>
            <a:r>
              <a:rPr lang="zh-CN" altLang="en-US" sz="4000" b="1" dirty="0" smtClean="0">
                <a:latin typeface="Times New Roman" pitchFamily="18" charset="0"/>
                <a:ea typeface="宋体" pitchFamily="2" charset="-122"/>
              </a:rPr>
              <a:t>网络</a:t>
            </a:r>
            <a:endParaRPr lang="zh-CN" altLang="en-US" sz="4000" b="1" dirty="0">
              <a:latin typeface="Times New Roman" pitchFamily="18"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7920000" cy="720000"/>
          </a:xfrm>
        </p:spPr>
        <p:txBody>
          <a:bodyPr/>
          <a:lstStyle/>
          <a:p>
            <a:pPr fontAlgn="ctr">
              <a:lnSpc>
                <a:spcPct val="100000"/>
              </a:lnSpc>
            </a:pPr>
            <a:r>
              <a:rPr lang="en-US" altLang="zh-CN" sz="3200" b="1" dirty="0" smtClean="0">
                <a:latin typeface="Times New Roman" pitchFamily="18" charset="0"/>
                <a:ea typeface="宋体" pitchFamily="2" charset="-122"/>
              </a:rPr>
              <a:t>1.2.4   </a:t>
            </a:r>
            <a:r>
              <a:rPr lang="zh-CN" altLang="en-US" sz="3200" b="1" dirty="0" smtClean="0">
                <a:latin typeface="Times New Roman" pitchFamily="18" charset="0"/>
                <a:ea typeface="宋体" pitchFamily="2" charset="-122"/>
              </a:rPr>
              <a:t>中间设备（网络设备）</a:t>
            </a:r>
            <a:endParaRPr lang="zh-CN" altLang="en-US" sz="3200" b="1" dirty="0">
              <a:latin typeface="Times New Roman" pitchFamily="18" charset="0"/>
              <a:ea typeface="宋体" pitchFamily="2"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b="47401"/>
          <a:stretch>
            <a:fillRect/>
          </a:stretch>
        </p:blipFill>
        <p:spPr bwMode="auto">
          <a:xfrm>
            <a:off x="396000" y="3240000"/>
            <a:ext cx="8377144" cy="2206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360000" y="1260000"/>
            <a:ext cx="8280000" cy="1800000"/>
          </a:xfrm>
          <a:prstGeom prst="rect">
            <a:avLst/>
          </a:prstGeom>
        </p:spPr>
        <p:txBody>
          <a:bodyPr vert="horz" wrap="square" lIns="91440" tIns="45720" rIns="91440" bIns="45720" rtlCol="0" anchor="t">
            <a:noAutofit/>
          </a:bodyPr>
          <a:lstStyle/>
          <a:p>
            <a:pPr lvl="0" algn="just">
              <a:lnSpc>
                <a:spcPct val="150000"/>
              </a:lnSpc>
              <a:spcBef>
                <a:spcPts val="600"/>
              </a:spcBef>
              <a:buClr>
                <a:srgbClr val="493B93"/>
              </a:buClr>
              <a:buSzPct val="90000"/>
              <a:buFont typeface="Arial" pitchFamily="34" charset="0"/>
            </a:pPr>
            <a:r>
              <a:rPr lang="zh-CN" altLang="en-US" sz="2400" b="1" dirty="0" smtClean="0">
                <a:solidFill>
                  <a:srgbClr val="FF0000"/>
                </a:solidFill>
                <a:latin typeface="黑体" charset="0"/>
                <a:ea typeface="黑体" charset="0"/>
                <a:sym typeface="+mn-ea"/>
              </a:rPr>
              <a:t>    </a:t>
            </a:r>
            <a:r>
              <a:rPr lang="zh-CN" altLang="en-US" sz="2400" b="1" dirty="0" smtClean="0">
                <a:solidFill>
                  <a:srgbClr val="0000FF"/>
                </a:solidFill>
                <a:latin typeface="Times New Roman" pitchFamily="18" charset="0"/>
                <a:ea typeface="宋体" pitchFamily="2" charset="-122"/>
                <a:sym typeface="+mn-ea"/>
              </a:rPr>
              <a:t>中间设备</a:t>
            </a:r>
            <a:r>
              <a:rPr lang="zh-CN" altLang="en-US" sz="2400" b="1" dirty="0" smtClean="0">
                <a:solidFill>
                  <a:srgbClr val="000000"/>
                </a:solidFill>
                <a:latin typeface="Times New Roman" pitchFamily="18" charset="0"/>
                <a:ea typeface="宋体" pitchFamily="2" charset="-122"/>
                <a:sym typeface="+mn-ea"/>
              </a:rPr>
              <a:t>将每台终端设备</a:t>
            </a:r>
            <a:r>
              <a:rPr lang="zh-CN" altLang="en-US" sz="2400" b="1" dirty="0" smtClean="0">
                <a:solidFill>
                  <a:srgbClr val="FF0000"/>
                </a:solidFill>
                <a:latin typeface="Times New Roman" pitchFamily="18" charset="0"/>
                <a:ea typeface="宋体" pitchFamily="2" charset="-122"/>
                <a:sym typeface="+mn-ea"/>
              </a:rPr>
              <a:t>连接到网络</a:t>
            </a:r>
            <a:r>
              <a:rPr lang="zh-CN" altLang="en-US" sz="2400" b="1" dirty="0" smtClean="0">
                <a:solidFill>
                  <a:srgbClr val="000000"/>
                </a:solidFill>
                <a:latin typeface="Times New Roman" pitchFamily="18" charset="0"/>
                <a:ea typeface="宋体" pitchFamily="2" charset="-122"/>
                <a:sym typeface="+mn-ea"/>
              </a:rPr>
              <a:t>，并且可以将多个独立的网络连接成</a:t>
            </a:r>
            <a:r>
              <a:rPr lang="zh-CN" altLang="en-US" sz="2400" b="1" dirty="0" smtClean="0">
                <a:solidFill>
                  <a:srgbClr val="0000FF"/>
                </a:solidFill>
                <a:latin typeface="Times New Roman" pitchFamily="18" charset="0"/>
                <a:ea typeface="宋体" pitchFamily="2" charset="-122"/>
                <a:sym typeface="+mn-ea"/>
              </a:rPr>
              <a:t>网际网络</a:t>
            </a:r>
            <a:r>
              <a:rPr lang="zh-CN" altLang="en-US" sz="2400" b="1" dirty="0" smtClean="0">
                <a:solidFill>
                  <a:srgbClr val="000000"/>
                </a:solidFill>
                <a:latin typeface="Times New Roman" pitchFamily="18" charset="0"/>
                <a:ea typeface="宋体" pitchFamily="2" charset="-122"/>
                <a:sym typeface="+mn-ea"/>
              </a:rPr>
              <a:t>。这些中间设备提供连接并确保数据能够在网络中传输。</a:t>
            </a:r>
          </a:p>
        </p:txBody>
      </p:sp>
      <p:sp>
        <p:nvSpPr>
          <p:cNvPr id="5" name="TextBox 4"/>
          <p:cNvSpPr txBox="1"/>
          <p:nvPr/>
        </p:nvSpPr>
        <p:spPr>
          <a:xfrm>
            <a:off x="6876000" y="3060000"/>
            <a:ext cx="1475084" cy="400110"/>
          </a:xfrm>
          <a:prstGeom prst="rect">
            <a:avLst/>
          </a:prstGeom>
          <a:noFill/>
        </p:spPr>
        <p:txBody>
          <a:bodyPr wrap="none" rtlCol="0">
            <a:spAutoFit/>
          </a:bodyPr>
          <a:lstStyle/>
          <a:p>
            <a:pPr algn="ctr"/>
            <a:r>
              <a:rPr lang="zh-CN" altLang="en-US" sz="2000" b="1" dirty="0" smtClean="0">
                <a:solidFill>
                  <a:srgbClr val="FF0000"/>
                </a:solidFill>
                <a:effectLst>
                  <a:outerShdw blurRad="38100" dist="38100" dir="2700000" algn="tl">
                    <a:srgbClr val="000000">
                      <a:alpha val="43137"/>
                    </a:srgbClr>
                  </a:outerShdw>
                </a:effectLst>
              </a:rPr>
              <a:t>有线路由器</a:t>
            </a:r>
            <a:endParaRPr lang="zh-CN" altLang="en-US" sz="20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9879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7920000" cy="720000"/>
          </a:xfrm>
        </p:spPr>
        <p:txBody>
          <a:bodyPr/>
          <a:lstStyle/>
          <a:p>
            <a:pPr>
              <a:lnSpc>
                <a:spcPct val="100000"/>
              </a:lnSpc>
            </a:pPr>
            <a:r>
              <a:rPr lang="en-US" altLang="zh-CN" sz="3200" b="1" dirty="0" smtClean="0">
                <a:latin typeface="Times New Roman" pitchFamily="18" charset="0"/>
                <a:ea typeface="宋体" pitchFamily="2" charset="-122"/>
              </a:rPr>
              <a:t>1.2.5   </a:t>
            </a:r>
            <a:r>
              <a:rPr lang="zh-CN" altLang="en-US" sz="3200" b="1" dirty="0">
                <a:latin typeface="Times New Roman" pitchFamily="18" charset="0"/>
                <a:ea typeface="宋体" pitchFamily="2" charset="-122"/>
              </a:rPr>
              <a:t>网络</a:t>
            </a:r>
            <a:r>
              <a:rPr lang="zh-CN" altLang="en-US" sz="3200" b="1" dirty="0" smtClean="0">
                <a:latin typeface="Times New Roman" pitchFamily="18" charset="0"/>
                <a:ea typeface="宋体" pitchFamily="2" charset="-122"/>
              </a:rPr>
              <a:t>介质</a:t>
            </a:r>
            <a:endParaRPr lang="zh-CN" altLang="en-US" sz="3200" b="1" dirty="0">
              <a:latin typeface="Times New Roman" pitchFamily="18" charset="0"/>
              <a:ea typeface="宋体" pitchFamily="2" charset="-122"/>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44000" y="1440000"/>
            <a:ext cx="5374286" cy="4525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72000" y="1260000"/>
            <a:ext cx="3528000" cy="4896000"/>
          </a:xfrm>
          <a:prstGeom prst="rect">
            <a:avLst/>
          </a:prstGeom>
        </p:spPr>
        <p:txBody>
          <a:bodyPr vert="horz" wrap="square" lIns="91440" tIns="45720" rIns="91440" bIns="45720" rtlCol="0" anchor="t">
            <a:noAutofit/>
          </a:bodyPr>
          <a:lstStyle/>
          <a:p>
            <a:pPr lvl="0" indent="576000" algn="just">
              <a:lnSpc>
                <a:spcPts val="3800"/>
              </a:lnSpc>
              <a:buClr>
                <a:srgbClr val="493B93"/>
              </a:buClr>
              <a:buSzPct val="90000"/>
              <a:buFont typeface="Arial" pitchFamily="34" charset="0"/>
            </a:pPr>
            <a:r>
              <a:rPr lang="zh-CN" altLang="en-US" sz="2400" b="1" dirty="0" smtClean="0">
                <a:solidFill>
                  <a:srgbClr val="0000FF"/>
                </a:solidFill>
                <a:latin typeface="Times New Roman" pitchFamily="18" charset="0"/>
                <a:ea typeface="宋体" pitchFamily="2" charset="-122"/>
                <a:sym typeface="+mn-ea"/>
              </a:rPr>
              <a:t>网络介质</a:t>
            </a:r>
            <a:r>
              <a:rPr lang="zh-CN" altLang="en-US" sz="2400" b="1" dirty="0" smtClean="0">
                <a:solidFill>
                  <a:schemeClr val="bg2"/>
                </a:solidFill>
                <a:latin typeface="Times New Roman" pitchFamily="18" charset="0"/>
                <a:ea typeface="宋体" pitchFamily="2" charset="-122"/>
                <a:sym typeface="+mn-ea"/>
              </a:rPr>
              <a:t>为数据传输提供物理通道。</a:t>
            </a:r>
            <a:r>
              <a:rPr lang="zh-CN" altLang="en-US" sz="2400" b="1" dirty="0" smtClean="0">
                <a:solidFill>
                  <a:srgbClr val="000000"/>
                </a:solidFill>
                <a:latin typeface="Times New Roman" pitchFamily="18" charset="0"/>
                <a:ea typeface="宋体" pitchFamily="2" charset="-122"/>
                <a:sym typeface="+mn-ea"/>
              </a:rPr>
              <a:t>常用的介质有三种：</a:t>
            </a:r>
          </a:p>
          <a:p>
            <a:pPr marL="57150" lvl="0" indent="-342900" algn="just">
              <a:lnSpc>
                <a:spcPts val="3800"/>
              </a:lnSpc>
              <a:buClr>
                <a:srgbClr val="493B93"/>
              </a:buClr>
              <a:buSzPct val="90000"/>
              <a:buFont typeface="Wingdings" pitchFamily="2" charset="2"/>
              <a:buChar char="ü"/>
            </a:pPr>
            <a:r>
              <a:rPr lang="zh-CN" altLang="en-US" sz="2400" b="1" dirty="0" smtClean="0">
                <a:solidFill>
                  <a:srgbClr val="0000FF"/>
                </a:solidFill>
                <a:latin typeface="Times New Roman" pitchFamily="18" charset="0"/>
                <a:ea typeface="宋体" pitchFamily="2" charset="-122"/>
                <a:sym typeface="+mn-ea"/>
              </a:rPr>
              <a:t>电缆</a:t>
            </a:r>
            <a:r>
              <a:rPr lang="zh-CN" altLang="en-US" sz="2400" b="1" dirty="0" smtClean="0">
                <a:solidFill>
                  <a:schemeClr val="bg2"/>
                </a:solidFill>
                <a:latin typeface="Times New Roman" pitchFamily="18" charset="0"/>
                <a:ea typeface="宋体" pitchFamily="2" charset="-122"/>
                <a:sym typeface="+mn-ea"/>
              </a:rPr>
              <a:t>：使用金属质材，</a:t>
            </a:r>
            <a:r>
              <a:rPr lang="zh-CN" altLang="en-US" sz="2400" b="1" dirty="0" smtClean="0">
                <a:solidFill>
                  <a:srgbClr val="000000"/>
                </a:solidFill>
                <a:latin typeface="Times New Roman" pitchFamily="18" charset="0"/>
                <a:ea typeface="宋体" pitchFamily="2" charset="-122"/>
                <a:sym typeface="+mn-ea"/>
              </a:rPr>
              <a:t>数据将编码为</a:t>
            </a:r>
            <a:r>
              <a:rPr lang="zh-CN" altLang="en-US" sz="2400" b="1" dirty="0" smtClean="0">
                <a:solidFill>
                  <a:srgbClr val="FF00FF"/>
                </a:solidFill>
                <a:latin typeface="Times New Roman" pitchFamily="18" charset="0"/>
                <a:ea typeface="宋体" pitchFamily="2" charset="-122"/>
                <a:sym typeface="+mn-ea"/>
              </a:rPr>
              <a:t>电脉冲</a:t>
            </a:r>
            <a:r>
              <a:rPr lang="zh-CN" altLang="en-US" sz="2400" b="1" dirty="0" smtClean="0">
                <a:solidFill>
                  <a:srgbClr val="000000"/>
                </a:solidFill>
                <a:latin typeface="Times New Roman" pitchFamily="18" charset="0"/>
                <a:ea typeface="宋体" pitchFamily="2" charset="-122"/>
                <a:sym typeface="+mn-ea"/>
              </a:rPr>
              <a:t>。</a:t>
            </a:r>
          </a:p>
          <a:p>
            <a:pPr marL="57150" lvl="0" indent="-342900" algn="just">
              <a:lnSpc>
                <a:spcPts val="3800"/>
              </a:lnSpc>
              <a:buClr>
                <a:srgbClr val="493B93"/>
              </a:buClr>
              <a:buSzPct val="90000"/>
              <a:buFont typeface="Wingdings" pitchFamily="2" charset="2"/>
              <a:buChar char="ü"/>
            </a:pPr>
            <a:r>
              <a:rPr lang="zh-CN" altLang="en-US" sz="2400" b="1" dirty="0" smtClean="0">
                <a:solidFill>
                  <a:srgbClr val="0000FF"/>
                </a:solidFill>
                <a:latin typeface="Times New Roman" pitchFamily="18" charset="0"/>
                <a:ea typeface="宋体" pitchFamily="2" charset="-122"/>
                <a:sym typeface="+mn-ea"/>
              </a:rPr>
              <a:t>光纤</a:t>
            </a:r>
            <a:r>
              <a:rPr lang="zh-CN" altLang="en-US" sz="2400" b="1" dirty="0" smtClean="0">
                <a:solidFill>
                  <a:schemeClr val="bg2"/>
                </a:solidFill>
                <a:latin typeface="Times New Roman" pitchFamily="18" charset="0"/>
                <a:ea typeface="宋体" pitchFamily="2" charset="-122"/>
                <a:sym typeface="+mn-ea"/>
              </a:rPr>
              <a:t>：使用玻璃或塑料质材，数据将编码为</a:t>
            </a:r>
            <a:r>
              <a:rPr lang="zh-CN" altLang="en-US" sz="2400" b="1" dirty="0" smtClean="0">
                <a:solidFill>
                  <a:srgbClr val="FF00FF"/>
                </a:solidFill>
                <a:latin typeface="Times New Roman" pitchFamily="18" charset="0"/>
                <a:ea typeface="宋体" pitchFamily="2" charset="-122"/>
                <a:sym typeface="+mn-ea"/>
              </a:rPr>
              <a:t>光脉冲</a:t>
            </a:r>
            <a:r>
              <a:rPr lang="zh-CN" altLang="en-US" sz="2400" b="1" dirty="0">
                <a:solidFill>
                  <a:srgbClr val="000000"/>
                </a:solidFill>
                <a:latin typeface="Times New Roman" pitchFamily="18" charset="0"/>
                <a:ea typeface="宋体" pitchFamily="2" charset="-122"/>
                <a:sym typeface="+mn-ea"/>
              </a:rPr>
              <a:t>。</a:t>
            </a:r>
            <a:endParaRPr lang="en-US" altLang="zh-CN" sz="2400" b="1" dirty="0" smtClean="0">
              <a:solidFill>
                <a:srgbClr val="FF00FF"/>
              </a:solidFill>
              <a:latin typeface="Times New Roman" pitchFamily="18" charset="0"/>
              <a:ea typeface="宋体" pitchFamily="2" charset="-122"/>
              <a:sym typeface="+mn-ea"/>
            </a:endParaRPr>
          </a:p>
          <a:p>
            <a:pPr marL="57150" lvl="0" indent="-342900" algn="just">
              <a:lnSpc>
                <a:spcPts val="3800"/>
              </a:lnSpc>
              <a:buClr>
                <a:srgbClr val="493B93"/>
              </a:buClr>
              <a:buSzPct val="90000"/>
              <a:buFont typeface="Wingdings" pitchFamily="2" charset="2"/>
              <a:buChar char="ü"/>
            </a:pPr>
            <a:r>
              <a:rPr lang="zh-CN" altLang="en-US" sz="2400" b="1" dirty="0" smtClean="0">
                <a:solidFill>
                  <a:srgbClr val="0000FF"/>
                </a:solidFill>
                <a:latin typeface="Times New Roman" pitchFamily="18" charset="0"/>
                <a:ea typeface="宋体" pitchFamily="2" charset="-122"/>
                <a:sym typeface="+mn-ea"/>
              </a:rPr>
              <a:t>无线</a:t>
            </a:r>
            <a:r>
              <a:rPr lang="zh-CN" altLang="en-US" sz="2400" b="1" dirty="0" smtClean="0">
                <a:solidFill>
                  <a:schemeClr val="bg2"/>
                </a:solidFill>
                <a:latin typeface="Times New Roman" pitchFamily="18" charset="0"/>
                <a:ea typeface="宋体" pitchFamily="2" charset="-122"/>
                <a:sym typeface="+mn-ea"/>
              </a:rPr>
              <a:t>：</a:t>
            </a:r>
            <a:r>
              <a:rPr lang="zh-CN" altLang="en-US" sz="2400" b="1" dirty="0" smtClean="0">
                <a:solidFill>
                  <a:srgbClr val="000000"/>
                </a:solidFill>
                <a:latin typeface="Times New Roman" pitchFamily="18" charset="0"/>
                <a:ea typeface="宋体" pitchFamily="2" charset="-122"/>
                <a:sym typeface="+mn-ea"/>
              </a:rPr>
              <a:t>使用</a:t>
            </a:r>
            <a:r>
              <a:rPr lang="zh-CN" altLang="en-US" sz="2400" b="1" dirty="0" smtClean="0">
                <a:solidFill>
                  <a:srgbClr val="FF00FF"/>
                </a:solidFill>
                <a:latin typeface="Times New Roman" pitchFamily="18" charset="0"/>
                <a:ea typeface="宋体" pitchFamily="2" charset="-122"/>
                <a:sym typeface="+mn-ea"/>
              </a:rPr>
              <a:t>电磁波</a:t>
            </a:r>
            <a:r>
              <a:rPr lang="zh-CN" altLang="en-US" sz="2400" b="1" dirty="0" smtClean="0">
                <a:solidFill>
                  <a:schemeClr val="bg2"/>
                </a:solidFill>
                <a:latin typeface="Times New Roman" pitchFamily="18" charset="0"/>
                <a:ea typeface="宋体" pitchFamily="2" charset="-122"/>
                <a:sym typeface="+mn-ea"/>
              </a:rPr>
              <a:t>传输数据</a:t>
            </a:r>
            <a:r>
              <a:rPr lang="zh-CN" altLang="en-US" sz="2400" b="1" dirty="0">
                <a:solidFill>
                  <a:srgbClr val="000000"/>
                </a:solidFill>
                <a:latin typeface="Times New Roman" pitchFamily="18" charset="0"/>
                <a:ea typeface="宋体" pitchFamily="2" charset="-122"/>
                <a:sym typeface="+mn-ea"/>
              </a:rPr>
              <a:t>。</a:t>
            </a:r>
            <a:endParaRPr lang="zh-CN" altLang="en-US" sz="2400" b="1" dirty="0" smtClean="0">
              <a:solidFill>
                <a:schemeClr val="bg2"/>
              </a:solidFill>
              <a:latin typeface="Times New Roman" pitchFamily="18" charset="0"/>
              <a:ea typeface="宋体" pitchFamily="2" charset="-122"/>
              <a:sym typeface="+mn-ea"/>
            </a:endParaRPr>
          </a:p>
        </p:txBody>
      </p:sp>
    </p:spTree>
    <p:extLst>
      <p:ext uri="{BB962C8B-B14F-4D97-AF65-F5344CB8AC3E}">
        <p14:creationId xmlns:p14="http://schemas.microsoft.com/office/powerpoint/2010/main" val="201655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000" y="1728000"/>
            <a:ext cx="5334000"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ctrTitle"/>
          </p:nvPr>
        </p:nvSpPr>
        <p:spPr>
          <a:xfrm>
            <a:off x="360000" y="360000"/>
            <a:ext cx="7920000" cy="720000"/>
          </a:xfrm>
        </p:spPr>
        <p:txBody>
          <a:bodyPr/>
          <a:lstStyle/>
          <a:p>
            <a:pPr fontAlgn="ctr">
              <a:lnSpc>
                <a:spcPct val="100000"/>
              </a:lnSpc>
            </a:pPr>
            <a:r>
              <a:rPr altLang="zh-CN" sz="4000" b="1" dirty="0" smtClean="0">
                <a:latin typeface="Times New Roman" pitchFamily="18" charset="0"/>
                <a:ea typeface="宋体" pitchFamily="2" charset="-122"/>
              </a:rPr>
              <a:t>1.3</a:t>
            </a:r>
            <a:r>
              <a:rPr lang="zh-CN" altLang="en-US" sz="4000" b="1" dirty="0" smtClean="0">
                <a:latin typeface="Times New Roman" pitchFamily="18" charset="0"/>
                <a:ea typeface="宋体" pitchFamily="2" charset="-122"/>
              </a:rPr>
              <a:t>   网络表示方式和网络拓扑</a:t>
            </a:r>
            <a:endParaRPr lang="zh-CN" altLang="en-US" sz="4000" b="1" dirty="0">
              <a:latin typeface="Times New Roman" pitchFamily="18" charset="0"/>
              <a:ea typeface="宋体" pitchFamily="2" charset="-122"/>
            </a:endParaRPr>
          </a:p>
        </p:txBody>
      </p:sp>
      <p:sp>
        <p:nvSpPr>
          <p:cNvPr id="7" name="矩形 6"/>
          <p:cNvSpPr/>
          <p:nvPr/>
        </p:nvSpPr>
        <p:spPr>
          <a:xfrm>
            <a:off x="1980000" y="2736000"/>
            <a:ext cx="2880000" cy="1440000"/>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extLst>
      <p:ext uri="{BB962C8B-B14F-4D97-AF65-F5344CB8AC3E}">
        <p14:creationId xmlns:p14="http://schemas.microsoft.com/office/powerpoint/2010/main" val="283978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7920000" cy="720000"/>
          </a:xfrm>
        </p:spPr>
        <p:txBody>
          <a:bodyPr/>
          <a:lstStyle/>
          <a:p>
            <a:pPr fontAlgn="t">
              <a:lnSpc>
                <a:spcPct val="100000"/>
              </a:lnSpc>
            </a:pPr>
            <a:r>
              <a:rPr lang="en-US" altLang="zh-CN" sz="3200" b="1" dirty="0" smtClean="0">
                <a:latin typeface="Times New Roman" pitchFamily="18" charset="0"/>
                <a:ea typeface="宋体" pitchFamily="2" charset="-122"/>
              </a:rPr>
              <a:t>1.3.1   </a:t>
            </a:r>
            <a:r>
              <a:rPr lang="zh-CN" altLang="en-US" sz="3200" b="1" dirty="0" smtClean="0">
                <a:latin typeface="Times New Roman" pitchFamily="18" charset="0"/>
                <a:ea typeface="宋体" pitchFamily="2" charset="-122"/>
              </a:rPr>
              <a:t>网络表示方式</a:t>
            </a:r>
            <a:endParaRPr lang="zh-CN" altLang="en-US" sz="3200" b="1" dirty="0">
              <a:latin typeface="Times New Roman" pitchFamily="18" charset="0"/>
              <a:ea typeface="宋体" pitchFamily="2" charset="-122"/>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56000" y="1152000"/>
            <a:ext cx="6005342" cy="50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685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7920000" cy="720000"/>
          </a:xfrm>
        </p:spPr>
        <p:txBody>
          <a:bodyPr/>
          <a:lstStyle/>
          <a:p>
            <a:pPr>
              <a:lnSpc>
                <a:spcPct val="100000"/>
              </a:lnSpc>
            </a:pPr>
            <a:r>
              <a:rPr lang="zh-CN" altLang="en-US" sz="3200" b="1" dirty="0" smtClean="0">
                <a:latin typeface="Times New Roman" pitchFamily="18" charset="0"/>
                <a:ea typeface="宋体" pitchFamily="2" charset="-122"/>
              </a:rPr>
              <a:t>网卡、端口与接口</a:t>
            </a:r>
            <a:endParaRPr lang="zh-CN" altLang="en-US" sz="3200" b="1" dirty="0">
              <a:latin typeface="Times New Roman" pitchFamily="18" charset="0"/>
              <a:ea typeface="宋体" pitchFamily="2" charset="-122"/>
            </a:endParaRPr>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8000" y="1980010"/>
            <a:ext cx="4320000" cy="287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6"/>
          <p:cNvSpPr txBox="1"/>
          <p:nvPr/>
        </p:nvSpPr>
        <p:spPr>
          <a:xfrm>
            <a:off x="5580000" y="1440000"/>
            <a:ext cx="2160000" cy="48008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905"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2005"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buNone/>
            </a:pPr>
            <a:r>
              <a:rPr lang="zh-CN" altLang="en-US" sz="2400" b="1" dirty="0">
                <a:solidFill>
                  <a:srgbClr val="000000"/>
                </a:solidFill>
                <a:latin typeface="Times New Roman" pitchFamily="18" charset="0"/>
                <a:ea typeface="宋体" pitchFamily="2" charset="-122"/>
                <a:sym typeface="+mn-ea"/>
              </a:rPr>
              <a:t>网络接口卡</a:t>
            </a:r>
          </a:p>
        </p:txBody>
      </p:sp>
      <p:sp>
        <p:nvSpPr>
          <p:cNvPr id="2" name="文本框 1"/>
          <p:cNvSpPr txBox="1"/>
          <p:nvPr/>
        </p:nvSpPr>
        <p:spPr>
          <a:xfrm>
            <a:off x="72000" y="1152000"/>
            <a:ext cx="4176000" cy="5220000"/>
          </a:xfrm>
          <a:prstGeom prst="rect">
            <a:avLst/>
          </a:prstGeom>
          <a:noFill/>
        </p:spPr>
        <p:txBody>
          <a:bodyPr wrap="square" rtlCol="0" anchor="t">
            <a:spAutoFit/>
          </a:bodyPr>
          <a:lstStyle/>
          <a:p>
            <a:pPr marL="342900" lvl="0" indent="-342900" algn="just" fontAlgn="auto">
              <a:lnSpc>
                <a:spcPts val="3600"/>
              </a:lnSpc>
              <a:spcBef>
                <a:spcPts val="600"/>
              </a:spcBef>
              <a:buClr>
                <a:srgbClr val="493B93"/>
              </a:buClr>
              <a:buSzPct val="90000"/>
              <a:buFont typeface="Wingdings" pitchFamily="2" charset="2"/>
              <a:buChar char="ü"/>
            </a:pPr>
            <a:r>
              <a:rPr lang="zh-CN" altLang="en-US" sz="2400" b="1" dirty="0" smtClean="0">
                <a:solidFill>
                  <a:srgbClr val="FF0000"/>
                </a:solidFill>
                <a:latin typeface="Times New Roman" pitchFamily="18" charset="0"/>
                <a:ea typeface="宋体" pitchFamily="2" charset="-122"/>
                <a:sym typeface="+mn-ea"/>
              </a:rPr>
              <a:t>网络接口卡</a:t>
            </a:r>
            <a:r>
              <a:rPr lang="en-US" altLang="zh-CN" sz="2400" b="1" dirty="0" smtClean="0">
                <a:solidFill>
                  <a:srgbClr val="FF0000"/>
                </a:solidFill>
                <a:latin typeface="Times New Roman" pitchFamily="18" charset="0"/>
                <a:ea typeface="宋体" pitchFamily="2" charset="-122"/>
                <a:sym typeface="+mn-ea"/>
              </a:rPr>
              <a:t>NIC</a:t>
            </a:r>
            <a:r>
              <a:rPr lang="zh-CN" altLang="en-US" sz="2400" b="1" dirty="0" smtClean="0">
                <a:solidFill>
                  <a:srgbClr val="000000"/>
                </a:solidFill>
                <a:latin typeface="Times New Roman" pitchFamily="18" charset="0"/>
                <a:ea typeface="宋体" pitchFamily="2" charset="-122"/>
                <a:sym typeface="+mn-ea"/>
              </a:rPr>
              <a:t>：终端设备上的网卡，用于提供</a:t>
            </a:r>
            <a:r>
              <a:rPr lang="zh-CN" altLang="en-US" sz="2400" b="1" dirty="0" smtClean="0">
                <a:solidFill>
                  <a:srgbClr val="FF00FF"/>
                </a:solidFill>
                <a:latin typeface="Times New Roman" pitchFamily="18" charset="0"/>
                <a:ea typeface="宋体" pitchFamily="2" charset="-122"/>
                <a:sym typeface="+mn-ea"/>
              </a:rPr>
              <a:t>设备与网络</a:t>
            </a:r>
            <a:r>
              <a:rPr lang="zh-CN" altLang="en-US" sz="2400" b="1" dirty="0" smtClean="0">
                <a:solidFill>
                  <a:srgbClr val="000000"/>
                </a:solidFill>
                <a:latin typeface="Times New Roman" pitchFamily="18" charset="0"/>
                <a:ea typeface="宋体" pitchFamily="2" charset="-122"/>
                <a:sym typeface="+mn-ea"/>
              </a:rPr>
              <a:t>之间的连接。</a:t>
            </a:r>
          </a:p>
          <a:p>
            <a:pPr marL="342900" lvl="0" indent="-342900" algn="just" fontAlgn="auto">
              <a:lnSpc>
                <a:spcPts val="3600"/>
              </a:lnSpc>
              <a:spcBef>
                <a:spcPts val="600"/>
              </a:spcBef>
              <a:buClr>
                <a:srgbClr val="493B93"/>
              </a:buClr>
              <a:buSzPct val="90000"/>
              <a:buFont typeface="Wingdings" pitchFamily="2" charset="2"/>
              <a:buChar char="ü"/>
            </a:pPr>
            <a:r>
              <a:rPr lang="zh-CN" altLang="en-US" sz="2400" b="1" dirty="0" smtClean="0">
                <a:solidFill>
                  <a:srgbClr val="FF0000"/>
                </a:solidFill>
                <a:latin typeface="Times New Roman" pitchFamily="18" charset="0"/>
                <a:ea typeface="宋体" pitchFamily="2" charset="-122"/>
                <a:sym typeface="+mn-ea"/>
              </a:rPr>
              <a:t>端口</a:t>
            </a:r>
            <a:r>
              <a:rPr lang="zh-CN" altLang="en-US" sz="2400" b="1" dirty="0" smtClean="0">
                <a:solidFill>
                  <a:srgbClr val="000000"/>
                </a:solidFill>
                <a:latin typeface="Times New Roman" pitchFamily="18" charset="0"/>
                <a:ea typeface="宋体" pitchFamily="2" charset="-122"/>
                <a:sym typeface="+mn-ea"/>
              </a:rPr>
              <a:t>：网络设备上的插口，</a:t>
            </a:r>
            <a:r>
              <a:rPr lang="zh-CN" altLang="en-US" sz="2400" b="1" dirty="0" smtClean="0">
                <a:solidFill>
                  <a:srgbClr val="0000FF"/>
                </a:solidFill>
                <a:latin typeface="Times New Roman" pitchFamily="18" charset="0"/>
                <a:ea typeface="宋体" pitchFamily="2" charset="-122"/>
                <a:sym typeface="+mn-ea"/>
              </a:rPr>
              <a:t>网络介质</a:t>
            </a:r>
            <a:r>
              <a:rPr lang="zh-CN" altLang="en-US" sz="2400" b="1" dirty="0" smtClean="0">
                <a:solidFill>
                  <a:srgbClr val="000000"/>
                </a:solidFill>
                <a:latin typeface="Times New Roman" pitchFamily="18" charset="0"/>
                <a:ea typeface="宋体" pitchFamily="2" charset="-122"/>
                <a:sym typeface="+mn-ea"/>
              </a:rPr>
              <a:t>通过它连接到</a:t>
            </a:r>
            <a:r>
              <a:rPr lang="zh-CN" altLang="en-US" sz="2400" b="1" dirty="0" smtClean="0">
                <a:solidFill>
                  <a:srgbClr val="0000FF"/>
                </a:solidFill>
                <a:latin typeface="Times New Roman" pitchFamily="18" charset="0"/>
                <a:ea typeface="宋体" pitchFamily="2" charset="-122"/>
                <a:sym typeface="+mn-ea"/>
              </a:rPr>
              <a:t>终端设备</a:t>
            </a:r>
            <a:r>
              <a:rPr lang="zh-CN" altLang="en-US" sz="2400" b="1" dirty="0" smtClean="0">
                <a:solidFill>
                  <a:srgbClr val="000000"/>
                </a:solidFill>
                <a:latin typeface="Times New Roman" pitchFamily="18" charset="0"/>
                <a:ea typeface="宋体" pitchFamily="2" charset="-122"/>
                <a:sym typeface="+mn-ea"/>
              </a:rPr>
              <a:t>或</a:t>
            </a:r>
            <a:r>
              <a:rPr lang="zh-CN" altLang="en-US" sz="2400" b="1" dirty="0">
                <a:solidFill>
                  <a:srgbClr val="000000"/>
                </a:solidFill>
                <a:latin typeface="Times New Roman" pitchFamily="18" charset="0"/>
                <a:ea typeface="宋体" pitchFamily="2" charset="-122"/>
                <a:sym typeface="+mn-ea"/>
              </a:rPr>
              <a:t>其它</a:t>
            </a:r>
            <a:r>
              <a:rPr lang="zh-CN" altLang="en-US" sz="2400" b="1" dirty="0" smtClean="0">
                <a:solidFill>
                  <a:srgbClr val="0000FF"/>
                </a:solidFill>
                <a:latin typeface="Times New Roman" pitchFamily="18" charset="0"/>
                <a:ea typeface="宋体" pitchFamily="2" charset="-122"/>
                <a:sym typeface="+mn-ea"/>
              </a:rPr>
              <a:t>网络设备</a:t>
            </a:r>
            <a:r>
              <a:rPr lang="zh-CN" altLang="en-US" sz="2400" b="1" dirty="0" smtClean="0">
                <a:solidFill>
                  <a:srgbClr val="000000"/>
                </a:solidFill>
                <a:latin typeface="Times New Roman" pitchFamily="18" charset="0"/>
                <a:ea typeface="宋体" pitchFamily="2" charset="-122"/>
                <a:sym typeface="+mn-ea"/>
              </a:rPr>
              <a:t>。</a:t>
            </a:r>
          </a:p>
          <a:p>
            <a:pPr marL="342900" lvl="0" indent="-342900" algn="just" fontAlgn="auto">
              <a:lnSpc>
                <a:spcPts val="3600"/>
              </a:lnSpc>
              <a:spcBef>
                <a:spcPts val="600"/>
              </a:spcBef>
              <a:buClr>
                <a:srgbClr val="493B93"/>
              </a:buClr>
              <a:buSzPct val="90000"/>
              <a:buFont typeface="Wingdings" pitchFamily="2" charset="2"/>
              <a:buChar char="ü"/>
            </a:pPr>
            <a:r>
              <a:rPr lang="zh-CN" altLang="en-US" sz="2400" b="1" dirty="0" smtClean="0">
                <a:solidFill>
                  <a:srgbClr val="FF0000"/>
                </a:solidFill>
                <a:latin typeface="Times New Roman" pitchFamily="18" charset="0"/>
                <a:ea typeface="宋体" pitchFamily="2" charset="-122"/>
                <a:sym typeface="+mn-ea"/>
              </a:rPr>
              <a:t>接口</a:t>
            </a:r>
            <a:r>
              <a:rPr lang="zh-CN" altLang="en-US" sz="2400" b="1" dirty="0" smtClean="0">
                <a:solidFill>
                  <a:srgbClr val="000000"/>
                </a:solidFill>
                <a:latin typeface="Times New Roman" pitchFamily="18" charset="0"/>
                <a:ea typeface="宋体" pitchFamily="2" charset="-122"/>
                <a:sym typeface="+mn-ea"/>
              </a:rPr>
              <a:t>：网络设备上连接到独立网络的专用端口。</a:t>
            </a:r>
            <a:r>
              <a:rPr lang="zh-CN" altLang="en-US" sz="2400" b="1" dirty="0" smtClean="0">
                <a:solidFill>
                  <a:srgbClr val="0000FF"/>
                </a:solidFill>
                <a:latin typeface="Times New Roman" pitchFamily="18" charset="0"/>
                <a:ea typeface="宋体" pitchFamily="2" charset="-122"/>
                <a:sym typeface="+mn-ea"/>
              </a:rPr>
              <a:t>路由器</a:t>
            </a:r>
            <a:r>
              <a:rPr lang="zh-CN" altLang="en-US" sz="2400" b="1" dirty="0" smtClean="0">
                <a:solidFill>
                  <a:srgbClr val="000000"/>
                </a:solidFill>
                <a:latin typeface="Times New Roman" pitchFamily="18" charset="0"/>
                <a:ea typeface="宋体" pitchFamily="2" charset="-122"/>
                <a:sym typeface="+mn-ea"/>
              </a:rPr>
              <a:t>用于互连不同的网络，</a:t>
            </a:r>
            <a:r>
              <a:rPr lang="zh-CN" altLang="en-US" sz="2400" b="1" dirty="0" smtClean="0">
                <a:solidFill>
                  <a:srgbClr val="0000FF"/>
                </a:solidFill>
                <a:latin typeface="Times New Roman" pitchFamily="18" charset="0"/>
                <a:ea typeface="宋体" pitchFamily="2" charset="-122"/>
                <a:sym typeface="+mn-ea"/>
              </a:rPr>
              <a:t>路由器</a:t>
            </a:r>
            <a:r>
              <a:rPr lang="zh-CN" altLang="en-US" sz="2400" b="1" dirty="0" smtClean="0">
                <a:solidFill>
                  <a:srgbClr val="000000"/>
                </a:solidFill>
                <a:latin typeface="Times New Roman" pitchFamily="18" charset="0"/>
                <a:ea typeface="宋体" pitchFamily="2" charset="-122"/>
                <a:sym typeface="+mn-ea"/>
              </a:rPr>
              <a:t>上的端口称为网络接口。</a:t>
            </a:r>
            <a:endParaRPr lang="en-US" altLang="zh-CN" sz="2400" b="1" dirty="0" smtClean="0">
              <a:solidFill>
                <a:srgbClr val="000000"/>
              </a:solidFill>
              <a:latin typeface="Times New Roman" pitchFamily="18" charset="0"/>
              <a:ea typeface="宋体" pitchFamily="2" charset="-122"/>
              <a:sym typeface="+mn-ea"/>
            </a:endParaRPr>
          </a:p>
        </p:txBody>
      </p:sp>
    </p:spTree>
    <p:extLst>
      <p:ext uri="{BB962C8B-B14F-4D97-AF65-F5344CB8AC3E}">
        <p14:creationId xmlns:p14="http://schemas.microsoft.com/office/powerpoint/2010/main" val="395042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80000" y="360000"/>
            <a:ext cx="2880000" cy="720000"/>
          </a:xfrm>
        </p:spPr>
        <p:txBody>
          <a:bodyPr/>
          <a:lstStyle/>
          <a:p>
            <a:pPr>
              <a:lnSpc>
                <a:spcPct val="100000"/>
              </a:lnSpc>
            </a:pPr>
            <a:r>
              <a:rPr lang="en-US" altLang="zh-CN" sz="3200" b="1" dirty="0" smtClean="0">
                <a:latin typeface="Times New Roman" pitchFamily="18" charset="0"/>
                <a:ea typeface="宋体" pitchFamily="2" charset="-122"/>
              </a:rPr>
              <a:t>1.3.2   </a:t>
            </a:r>
            <a:r>
              <a:rPr lang="zh-CN" altLang="en-US" sz="3200" b="1" dirty="0" smtClean="0">
                <a:latin typeface="Times New Roman" pitchFamily="18" charset="0"/>
                <a:ea typeface="宋体" pitchFamily="2" charset="-122"/>
              </a:rPr>
              <a:t>拓扑图</a:t>
            </a:r>
            <a:endParaRPr lang="zh-CN" altLang="en-US" sz="3200" b="1" dirty="0">
              <a:latin typeface="Times New Roman" pitchFamily="18" charset="0"/>
              <a:ea typeface="宋体" pitchFamily="2" charset="-122"/>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60000" y="1692000"/>
            <a:ext cx="6884434" cy="46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6"/>
          <p:cNvSpPr txBox="1"/>
          <p:nvPr/>
        </p:nvSpPr>
        <p:spPr>
          <a:xfrm>
            <a:off x="2520000" y="1980000"/>
            <a:ext cx="1620000" cy="432000"/>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905"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2005"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0"/>
              </a:spcBef>
              <a:buFont typeface="Arial" pitchFamily="34" charset="0"/>
              <a:buNone/>
            </a:pPr>
            <a:r>
              <a:rPr lang="zh-CN" altLang="en-US" sz="2000" b="1" dirty="0">
                <a:solidFill>
                  <a:srgbClr val="000000"/>
                </a:solidFill>
                <a:effectLst>
                  <a:outerShdw blurRad="38100" dist="38100" dir="2700000" algn="tl">
                    <a:srgbClr val="000000">
                      <a:alpha val="43137"/>
                    </a:srgbClr>
                  </a:outerShdw>
                </a:effectLst>
                <a:latin typeface="Times New Roman" pitchFamily="18" charset="0"/>
                <a:ea typeface="宋体" pitchFamily="2" charset="-122"/>
              </a:rPr>
              <a:t>物理</a:t>
            </a:r>
            <a:r>
              <a:rPr lang="zh-CN" altLang="en-US" sz="2000" b="1" dirty="0" smtClean="0">
                <a:solidFill>
                  <a:srgbClr val="000000"/>
                </a:solidFill>
                <a:effectLst>
                  <a:outerShdw blurRad="38100" dist="38100" dir="2700000" algn="tl">
                    <a:srgbClr val="000000">
                      <a:alpha val="43137"/>
                    </a:srgbClr>
                  </a:outerShdw>
                </a:effectLst>
                <a:latin typeface="Times New Roman" pitchFamily="18" charset="0"/>
                <a:ea typeface="宋体" pitchFamily="2" charset="-122"/>
              </a:rPr>
              <a:t>拓扑图</a:t>
            </a:r>
            <a:endParaRPr lang="zh-CN" altLang="en-US" sz="2000" b="1" dirty="0">
              <a:solidFill>
                <a:srgbClr val="000000"/>
              </a:solidFill>
              <a:effectLst>
                <a:outerShdw blurRad="38100" dist="38100" dir="2700000" algn="tl">
                  <a:srgbClr val="000000">
                    <a:alpha val="43137"/>
                  </a:srgbClr>
                </a:outerShdw>
              </a:effectLst>
              <a:latin typeface="Times New Roman" pitchFamily="18" charset="0"/>
              <a:ea typeface="宋体" pitchFamily="2" charset="-122"/>
            </a:endParaRPr>
          </a:p>
        </p:txBody>
      </p:sp>
      <p:sp>
        <p:nvSpPr>
          <p:cNvPr id="2" name="矩形 1"/>
          <p:cNvSpPr/>
          <p:nvPr/>
        </p:nvSpPr>
        <p:spPr>
          <a:xfrm>
            <a:off x="72000" y="1440000"/>
            <a:ext cx="1980000" cy="4320000"/>
          </a:xfrm>
          <a:prstGeom prst="rect">
            <a:avLst/>
          </a:prstGeom>
        </p:spPr>
        <p:txBody>
          <a:bodyPr vert="horz" wrap="square" lIns="91440" tIns="45720" rIns="91440" bIns="45720" rtlCol="0" anchor="t">
            <a:noAutofit/>
          </a:bodyPr>
          <a:lstStyle/>
          <a:p>
            <a:pPr algn="just">
              <a:lnSpc>
                <a:spcPct val="150000"/>
              </a:lnSpc>
              <a:spcBef>
                <a:spcPts val="600"/>
              </a:spcBef>
              <a:buClr>
                <a:srgbClr val="493B93"/>
              </a:buClr>
              <a:buSzPct val="90000"/>
              <a:buFont typeface="Arial" pitchFamily="34" charset="0"/>
              <a:buNone/>
            </a:pPr>
            <a:r>
              <a:rPr lang="zh-CN" altLang="en-US" b="1" dirty="0" smtClean="0">
                <a:solidFill>
                  <a:srgbClr val="000000"/>
                </a:solidFill>
                <a:effectLst>
                  <a:outerShdw blurRad="38100" dist="38100" dir="2700000" algn="tl">
                    <a:srgbClr val="000000">
                      <a:alpha val="43137"/>
                    </a:srgbClr>
                  </a:outerShdw>
                </a:effectLst>
                <a:ea typeface="宋体" charset="0"/>
                <a:sym typeface="+mn-ea"/>
              </a:rPr>
              <a:t>        </a:t>
            </a:r>
            <a:r>
              <a:rPr lang="zh-CN" altLang="en-US" sz="2000" b="1" dirty="0" smtClean="0">
                <a:solidFill>
                  <a:srgbClr val="0000FF"/>
                </a:solidFill>
                <a:effectLst>
                  <a:outerShdw blurRad="38100" dist="38100" dir="2700000" algn="tl">
                    <a:srgbClr val="000000">
                      <a:alpha val="43137"/>
                    </a:srgbClr>
                  </a:outerShdw>
                </a:effectLst>
                <a:ea typeface="宋体" charset="0"/>
                <a:sym typeface="+mn-ea"/>
              </a:rPr>
              <a:t>网络拓扑图</a:t>
            </a:r>
            <a:r>
              <a:rPr lang="zh-CN" altLang="en-US" sz="2000" b="1" dirty="0">
                <a:solidFill>
                  <a:srgbClr val="000000"/>
                </a:solidFill>
                <a:effectLst>
                  <a:outerShdw blurRad="38100" dist="38100" dir="2700000" algn="tl">
                    <a:srgbClr val="000000">
                      <a:alpha val="43137"/>
                    </a:srgbClr>
                  </a:outerShdw>
                </a:effectLst>
                <a:ea typeface="宋体" charset="0"/>
                <a:sym typeface="+mn-ea"/>
              </a:rPr>
              <a:t>是</a:t>
            </a:r>
            <a:r>
              <a:rPr lang="zh-CN" altLang="en-US" sz="2000" b="1" dirty="0" smtClean="0">
                <a:solidFill>
                  <a:srgbClr val="000000"/>
                </a:solidFill>
                <a:effectLst>
                  <a:outerShdw blurRad="38100" dist="38100" dir="2700000" algn="tl">
                    <a:srgbClr val="000000">
                      <a:alpha val="43137"/>
                    </a:srgbClr>
                  </a:outerShdw>
                </a:effectLst>
                <a:ea typeface="宋体" charset="0"/>
                <a:sym typeface="+mn-ea"/>
              </a:rPr>
              <a:t>提供直观</a:t>
            </a:r>
            <a:r>
              <a:rPr lang="zh-CN" altLang="en-US" sz="2000" b="1" dirty="0" smtClean="0">
                <a:solidFill>
                  <a:srgbClr val="FF00FF"/>
                </a:solidFill>
                <a:effectLst>
                  <a:outerShdw blurRad="38100" dist="38100" dir="2700000" algn="tl">
                    <a:srgbClr val="000000">
                      <a:alpha val="43137"/>
                    </a:srgbClr>
                  </a:outerShdw>
                </a:effectLst>
                <a:ea typeface="宋体" charset="0"/>
                <a:sym typeface="+mn-ea"/>
              </a:rPr>
              <a:t>网络连接</a:t>
            </a:r>
            <a:r>
              <a:rPr lang="zh-CN" altLang="en-US" sz="2000" b="1" dirty="0" smtClean="0">
                <a:solidFill>
                  <a:srgbClr val="000000"/>
                </a:solidFill>
                <a:effectLst>
                  <a:outerShdw blurRad="38100" dist="38100" dir="2700000" algn="tl">
                    <a:srgbClr val="000000">
                      <a:alpha val="43137"/>
                    </a:srgbClr>
                  </a:outerShdw>
                </a:effectLst>
                <a:ea typeface="宋体" charset="0"/>
                <a:sym typeface="+mn-ea"/>
              </a:rPr>
              <a:t>的结构图。</a:t>
            </a:r>
          </a:p>
          <a:p>
            <a:pPr>
              <a:lnSpc>
                <a:spcPct val="150000"/>
              </a:lnSpc>
              <a:spcBef>
                <a:spcPts val="600"/>
              </a:spcBef>
              <a:buClr>
                <a:srgbClr val="493B93"/>
              </a:buClr>
              <a:buSzPct val="90000"/>
              <a:buFont typeface="Wingdings" pitchFamily="2" charset="2"/>
              <a:buChar char="ü"/>
            </a:pPr>
            <a:r>
              <a:rPr lang="zh-CN" altLang="en-US" sz="2000" b="1" dirty="0" smtClean="0">
                <a:solidFill>
                  <a:srgbClr val="FF0000"/>
                </a:solidFill>
                <a:effectLst>
                  <a:outerShdw blurRad="38100" dist="38100" dir="2700000" algn="tl">
                    <a:srgbClr val="000000">
                      <a:alpha val="43137"/>
                    </a:srgbClr>
                  </a:outerShdw>
                </a:effectLst>
                <a:latin typeface="Times New Roman" pitchFamily="18" charset="0"/>
                <a:ea typeface="宋体" pitchFamily="2" charset="-122"/>
                <a:sym typeface="+mn-ea"/>
              </a:rPr>
              <a:t> 物理拓扑图</a:t>
            </a:r>
            <a:r>
              <a:rPr lang="zh-CN" altLang="en-US" sz="2000" b="1" dirty="0" smtClean="0">
                <a:solidFill>
                  <a:srgbClr val="000000"/>
                </a:solidFill>
                <a:effectLst>
                  <a:outerShdw blurRad="38100" dist="38100" dir="2700000" algn="tl">
                    <a:srgbClr val="000000">
                      <a:alpha val="43137"/>
                    </a:srgbClr>
                  </a:outerShdw>
                </a:effectLst>
                <a:ea typeface="宋体" charset="0"/>
                <a:sym typeface="+mn-ea"/>
              </a:rPr>
              <a:t>： 标识设备和电缆安装的物理位置。</a:t>
            </a:r>
          </a:p>
          <a:p>
            <a:pPr algn="just">
              <a:lnSpc>
                <a:spcPct val="150000"/>
              </a:lnSpc>
              <a:spcBef>
                <a:spcPts val="600"/>
              </a:spcBef>
              <a:buClr>
                <a:srgbClr val="493B93"/>
              </a:buClr>
              <a:buSzPct val="90000"/>
              <a:buFont typeface="Wingdings" pitchFamily="2" charset="2"/>
              <a:buChar char="ü"/>
            </a:pPr>
            <a:r>
              <a:rPr lang="zh-CN" altLang="en-US" sz="2000" b="1" dirty="0" smtClean="0">
                <a:solidFill>
                  <a:srgbClr val="FF0000"/>
                </a:solidFill>
                <a:effectLst>
                  <a:outerShdw blurRad="38100" dist="38100" dir="2700000" algn="tl">
                    <a:srgbClr val="000000">
                      <a:alpha val="43137"/>
                    </a:srgbClr>
                  </a:outerShdw>
                </a:effectLst>
                <a:latin typeface="Times New Roman" pitchFamily="18" charset="0"/>
                <a:ea typeface="宋体" pitchFamily="2" charset="-122"/>
                <a:sym typeface="+mn-ea"/>
              </a:rPr>
              <a:t> 逻辑拓扑图</a:t>
            </a:r>
            <a:r>
              <a:rPr lang="zh-CN" altLang="en-US" sz="2000" b="1" dirty="0" smtClean="0">
                <a:solidFill>
                  <a:srgbClr val="000000"/>
                </a:solidFill>
                <a:effectLst>
                  <a:outerShdw blurRad="38100" dist="38100" dir="2700000" algn="tl">
                    <a:srgbClr val="000000">
                      <a:alpha val="43137"/>
                    </a:srgbClr>
                  </a:outerShdw>
                </a:effectLst>
                <a:ea typeface="宋体" charset="0"/>
                <a:sym typeface="+mn-ea"/>
              </a:rPr>
              <a:t>： 标识设备、端口和编址方案。</a:t>
            </a:r>
          </a:p>
        </p:txBody>
      </p:sp>
      <p:sp>
        <p:nvSpPr>
          <p:cNvPr id="3" name="矩形 2"/>
          <p:cNvSpPr/>
          <p:nvPr/>
        </p:nvSpPr>
        <p:spPr>
          <a:xfrm>
            <a:off x="2952000" y="396000"/>
            <a:ext cx="6120000" cy="1292662"/>
          </a:xfrm>
          <a:prstGeom prst="rect">
            <a:avLst/>
          </a:prstGeom>
        </p:spPr>
        <p:txBody>
          <a:bodyPr>
            <a:spAutoFit/>
          </a:bodyPr>
          <a:lstStyle/>
          <a:p>
            <a:pPr algn="just">
              <a:lnSpc>
                <a:spcPct val="130000"/>
              </a:lnSpc>
              <a:defRPr/>
            </a:pPr>
            <a:r>
              <a:rPr lang="zh-CN" altLang="en-US" sz="2000" b="1" dirty="0" smtClean="0">
                <a:solidFill>
                  <a:srgbClr val="0000FF"/>
                </a:solidFill>
                <a:effectLst>
                  <a:outerShdw blurRad="38100" dist="38100" dir="2700000" algn="tl">
                    <a:srgbClr val="000000">
                      <a:alpha val="43137"/>
                    </a:srgbClr>
                  </a:outerShdw>
                </a:effectLst>
              </a:rPr>
              <a:t>        物理</a:t>
            </a:r>
            <a:r>
              <a:rPr lang="zh-CN" altLang="en-US" sz="2000" b="1" dirty="0">
                <a:solidFill>
                  <a:srgbClr val="0000FF"/>
                </a:solidFill>
                <a:effectLst>
                  <a:outerShdw blurRad="38100" dist="38100" dir="2700000" algn="tl">
                    <a:srgbClr val="000000">
                      <a:alpha val="43137"/>
                    </a:srgbClr>
                  </a:outerShdw>
                </a:effectLst>
              </a:rPr>
              <a:t>拓扑</a:t>
            </a:r>
            <a:r>
              <a:rPr lang="zh-CN" altLang="en-US" sz="2000" b="1" dirty="0" smtClean="0">
                <a:solidFill>
                  <a:srgbClr val="0000FF"/>
                </a:solidFill>
                <a:effectLst>
                  <a:outerShdw blurRad="38100" dist="38100" dir="2700000" algn="tl">
                    <a:srgbClr val="000000">
                      <a:alpha val="43137"/>
                    </a:srgbClr>
                  </a:outerShdw>
                </a:effectLst>
              </a:rPr>
              <a:t>图</a:t>
            </a:r>
            <a:r>
              <a:rPr lang="zh-CN" altLang="en-US" sz="2000" b="1" dirty="0" smtClean="0">
                <a:solidFill>
                  <a:srgbClr val="000000"/>
                </a:solidFill>
                <a:effectLst>
                  <a:outerShdw blurRad="38100" dist="38100" dir="2700000" algn="tl">
                    <a:srgbClr val="000000">
                      <a:alpha val="43137"/>
                    </a:srgbClr>
                  </a:outerShdw>
                </a:effectLst>
              </a:rPr>
              <a:t>记录</a:t>
            </a:r>
            <a:r>
              <a:rPr lang="zh-CN" altLang="en-US" sz="2000" b="1" dirty="0">
                <a:solidFill>
                  <a:srgbClr val="000000"/>
                </a:solidFill>
                <a:effectLst>
                  <a:outerShdw blurRad="38100" dist="38100" dir="2700000" algn="tl">
                    <a:srgbClr val="000000">
                      <a:alpha val="43137"/>
                    </a:srgbClr>
                  </a:outerShdw>
                </a:effectLst>
              </a:rPr>
              <a:t>各台主机的位置及其与网络连接的方式。</a:t>
            </a:r>
            <a:r>
              <a:rPr lang="zh-CN" altLang="en-US" sz="2000" b="1" dirty="0">
                <a:solidFill>
                  <a:srgbClr val="0000FF"/>
                </a:solidFill>
                <a:effectLst>
                  <a:outerShdw blurRad="38100" dist="38100" dir="2700000" algn="tl">
                    <a:srgbClr val="000000">
                      <a:alpha val="43137"/>
                    </a:srgbClr>
                  </a:outerShdw>
                </a:effectLst>
              </a:rPr>
              <a:t>物理拓扑图</a:t>
            </a:r>
            <a:r>
              <a:rPr lang="zh-CN" altLang="en-US" sz="2000" b="1" dirty="0">
                <a:solidFill>
                  <a:srgbClr val="000000"/>
                </a:solidFill>
                <a:effectLst>
                  <a:outerShdw blurRad="38100" dist="38100" dir="2700000" algn="tl">
                    <a:srgbClr val="000000">
                      <a:alpha val="43137"/>
                    </a:srgbClr>
                  </a:outerShdw>
                </a:effectLst>
              </a:rPr>
              <a:t>还会显示</a:t>
            </a:r>
            <a:r>
              <a:rPr lang="zh-CN" altLang="en-US" sz="2000" b="1" dirty="0">
                <a:solidFill>
                  <a:srgbClr val="FF00FF"/>
                </a:solidFill>
                <a:effectLst>
                  <a:outerShdw blurRad="38100" dist="38100" dir="2700000" algn="tl">
                    <a:srgbClr val="000000">
                      <a:alpha val="43137"/>
                    </a:srgbClr>
                  </a:outerShdw>
                </a:effectLst>
              </a:rPr>
              <a:t>电缆的安装位置</a:t>
            </a:r>
            <a:r>
              <a:rPr lang="zh-CN" altLang="en-US" sz="2000" b="1" dirty="0">
                <a:solidFill>
                  <a:srgbClr val="000000"/>
                </a:solidFill>
                <a:effectLst>
                  <a:outerShdw blurRad="38100" dist="38100" dir="2700000" algn="tl">
                    <a:srgbClr val="000000">
                      <a:alpha val="43137"/>
                    </a:srgbClr>
                  </a:outerShdw>
                </a:effectLst>
              </a:rPr>
              <a:t>、</a:t>
            </a:r>
            <a:r>
              <a:rPr lang="zh-CN" altLang="en-US" sz="2000" b="1" dirty="0">
                <a:solidFill>
                  <a:srgbClr val="FF00FF"/>
                </a:solidFill>
                <a:effectLst>
                  <a:outerShdw blurRad="38100" dist="38100" dir="2700000" algn="tl">
                    <a:srgbClr val="000000">
                      <a:alpha val="43137"/>
                    </a:srgbClr>
                  </a:outerShdw>
                </a:effectLst>
              </a:rPr>
              <a:t>网络设备位置</a:t>
            </a:r>
            <a:r>
              <a:rPr lang="zh-CN" altLang="en-US" sz="2000" b="1" dirty="0">
                <a:solidFill>
                  <a:srgbClr val="000000"/>
                </a:solidFill>
                <a:effectLst>
                  <a:outerShdw blurRad="38100" dist="38100" dir="2700000" algn="tl">
                    <a:srgbClr val="000000">
                      <a:alpha val="43137"/>
                    </a:srgbClr>
                  </a:outerShdw>
                </a:effectLst>
              </a:rPr>
              <a:t>等。</a:t>
            </a:r>
          </a:p>
        </p:txBody>
      </p:sp>
    </p:spTree>
    <p:extLst>
      <p:ext uri="{BB962C8B-B14F-4D97-AF65-F5344CB8AC3E}">
        <p14:creationId xmlns:p14="http://schemas.microsoft.com/office/powerpoint/2010/main" val="196270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8000" y="2160000"/>
            <a:ext cx="7133334" cy="4209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6"/>
          <p:cNvSpPr txBox="1"/>
          <p:nvPr/>
        </p:nvSpPr>
        <p:spPr>
          <a:xfrm>
            <a:off x="1800000" y="2340000"/>
            <a:ext cx="1494993" cy="48008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905"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2005"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0"/>
              </a:spcBef>
              <a:buFont typeface="Arial" pitchFamily="34" charset="0"/>
              <a:buNone/>
            </a:pPr>
            <a:r>
              <a:rPr lang="zh-CN" altLang="en-US" sz="2000" b="1" dirty="0">
                <a:solidFill>
                  <a:srgbClr val="000000"/>
                </a:solidFill>
                <a:effectLst>
                  <a:outerShdw blurRad="38100" dist="38100" dir="2700000" algn="tl">
                    <a:srgbClr val="000000">
                      <a:alpha val="43137"/>
                    </a:srgbClr>
                  </a:outerShdw>
                </a:effectLst>
                <a:latin typeface="Times New Roman" pitchFamily="18" charset="0"/>
                <a:ea typeface="宋体" pitchFamily="2" charset="-122"/>
              </a:rPr>
              <a:t>逻辑</a:t>
            </a:r>
            <a:r>
              <a:rPr lang="zh-CN" altLang="en-US" sz="2000" b="1" dirty="0" smtClean="0">
                <a:solidFill>
                  <a:srgbClr val="000000"/>
                </a:solidFill>
                <a:effectLst>
                  <a:outerShdw blurRad="38100" dist="38100" dir="2700000" algn="tl">
                    <a:srgbClr val="000000">
                      <a:alpha val="43137"/>
                    </a:srgbClr>
                  </a:outerShdw>
                </a:effectLst>
                <a:latin typeface="Times New Roman" pitchFamily="18" charset="0"/>
                <a:ea typeface="宋体" pitchFamily="2" charset="-122"/>
              </a:rPr>
              <a:t>拓扑图</a:t>
            </a:r>
            <a:endParaRPr lang="zh-CN" altLang="en-US" sz="2000" b="1" dirty="0">
              <a:solidFill>
                <a:srgbClr val="000000"/>
              </a:solidFill>
              <a:effectLst>
                <a:outerShdw blurRad="38100" dist="38100" dir="2700000" algn="tl">
                  <a:srgbClr val="000000">
                    <a:alpha val="43137"/>
                  </a:srgbClr>
                </a:outerShdw>
              </a:effectLst>
              <a:latin typeface="Times New Roman" pitchFamily="18" charset="0"/>
              <a:ea typeface="宋体" pitchFamily="2" charset="-122"/>
            </a:endParaRPr>
          </a:p>
        </p:txBody>
      </p:sp>
      <p:sp>
        <p:nvSpPr>
          <p:cNvPr id="2" name="矩形 1"/>
          <p:cNvSpPr/>
          <p:nvPr/>
        </p:nvSpPr>
        <p:spPr>
          <a:xfrm>
            <a:off x="3060000" y="360000"/>
            <a:ext cx="5760000" cy="1692771"/>
          </a:xfrm>
          <a:prstGeom prst="rect">
            <a:avLst/>
          </a:prstGeom>
        </p:spPr>
        <p:txBody>
          <a:bodyPr wrap="square">
            <a:spAutoFit/>
          </a:bodyPr>
          <a:lstStyle/>
          <a:p>
            <a:pPr algn="just">
              <a:lnSpc>
                <a:spcPct val="130000"/>
              </a:lnSpc>
              <a:defRPr/>
            </a:pPr>
            <a:r>
              <a:rPr lang="zh-CN" altLang="en-US" sz="2000" b="1" dirty="0" smtClean="0">
                <a:solidFill>
                  <a:srgbClr val="0000FF"/>
                </a:solidFill>
                <a:effectLst>
                  <a:outerShdw blurRad="38100" dist="38100" dir="2700000" algn="tl">
                    <a:srgbClr val="000000">
                      <a:alpha val="43137"/>
                    </a:srgbClr>
                  </a:outerShdw>
                </a:effectLst>
              </a:rPr>
              <a:t>        </a:t>
            </a:r>
            <a:r>
              <a:rPr lang="zh-CN" altLang="en-US" sz="2000" b="1" dirty="0" smtClean="0">
                <a:solidFill>
                  <a:srgbClr val="0000FF"/>
                </a:solidFill>
                <a:effectLst>
                  <a:outerShdw blurRad="38100" dist="38100" dir="2700000" algn="tl">
                    <a:srgbClr val="000000">
                      <a:alpha val="43137"/>
                    </a:srgbClr>
                  </a:outerShdw>
                </a:effectLst>
                <a:latin typeface="Times New Roman" pitchFamily="18" charset="0"/>
                <a:ea typeface="宋体" pitchFamily="2" charset="-122"/>
              </a:rPr>
              <a:t>逻辑</a:t>
            </a:r>
            <a:r>
              <a:rPr lang="zh-CN" altLang="en-US" sz="2000" b="1" dirty="0">
                <a:solidFill>
                  <a:srgbClr val="0000FF"/>
                </a:solidFill>
                <a:effectLst>
                  <a:outerShdw blurRad="38100" dist="38100" dir="2700000" algn="tl">
                    <a:srgbClr val="000000">
                      <a:alpha val="43137"/>
                    </a:srgbClr>
                  </a:outerShdw>
                </a:effectLst>
                <a:latin typeface="Times New Roman" pitchFamily="18" charset="0"/>
                <a:ea typeface="宋体" pitchFamily="2" charset="-122"/>
              </a:rPr>
              <a:t>拓扑图</a:t>
            </a:r>
            <a:r>
              <a:rPr lang="zh-CN" altLang="en-US" sz="2000" b="1" dirty="0">
                <a:solidFill>
                  <a:srgbClr val="000000"/>
                </a:solidFill>
                <a:effectLst>
                  <a:outerShdw blurRad="38100" dist="38100" dir="2700000" algn="tl">
                    <a:srgbClr val="000000">
                      <a:alpha val="43137"/>
                    </a:srgbClr>
                  </a:outerShdw>
                </a:effectLst>
                <a:latin typeface="Times New Roman" pitchFamily="18" charset="0"/>
                <a:ea typeface="宋体" pitchFamily="2" charset="-122"/>
              </a:rPr>
              <a:t>对主机进行分组的依据是它们使用网络的方式，而不考虑它们的物理位置。</a:t>
            </a:r>
            <a:r>
              <a:rPr lang="zh-CN" altLang="en-US" sz="2000" b="1" dirty="0">
                <a:solidFill>
                  <a:srgbClr val="FF00FF"/>
                </a:solidFill>
                <a:effectLst>
                  <a:outerShdw blurRad="38100" dist="38100" dir="2700000" algn="tl">
                    <a:srgbClr val="000000">
                      <a:alpha val="43137"/>
                    </a:srgbClr>
                  </a:outerShdw>
                </a:effectLst>
                <a:latin typeface="Times New Roman" pitchFamily="18" charset="0"/>
                <a:ea typeface="宋体" pitchFamily="2" charset="-122"/>
              </a:rPr>
              <a:t>主机名称</a:t>
            </a:r>
            <a:r>
              <a:rPr lang="zh-CN" altLang="en-US" sz="2000" b="1" dirty="0">
                <a:solidFill>
                  <a:srgbClr val="000000"/>
                </a:solidFill>
                <a:effectLst>
                  <a:outerShdw blurRad="38100" dist="38100" dir="2700000" algn="tl">
                    <a:srgbClr val="000000">
                      <a:alpha val="43137"/>
                    </a:srgbClr>
                  </a:outerShdw>
                </a:effectLst>
                <a:latin typeface="Times New Roman" pitchFamily="18" charset="0"/>
                <a:ea typeface="宋体" pitchFamily="2" charset="-122"/>
              </a:rPr>
              <a:t>、</a:t>
            </a:r>
            <a:r>
              <a:rPr lang="en-US" altLang="zh-CN" sz="2000" b="1" dirty="0">
                <a:solidFill>
                  <a:srgbClr val="FF00FF"/>
                </a:solidFill>
                <a:effectLst>
                  <a:outerShdw blurRad="38100" dist="38100" dir="2700000" algn="tl">
                    <a:srgbClr val="000000">
                      <a:alpha val="43137"/>
                    </a:srgbClr>
                  </a:outerShdw>
                </a:effectLst>
                <a:latin typeface="Times New Roman" pitchFamily="18" charset="0"/>
                <a:ea typeface="宋体" pitchFamily="2" charset="-122"/>
              </a:rPr>
              <a:t>IP</a:t>
            </a:r>
            <a:r>
              <a:rPr lang="zh-CN" altLang="en-US" sz="2000" b="1" dirty="0">
                <a:solidFill>
                  <a:srgbClr val="FF00FF"/>
                </a:solidFill>
                <a:effectLst>
                  <a:outerShdw blurRad="38100" dist="38100" dir="2700000" algn="tl">
                    <a:srgbClr val="000000">
                      <a:alpha val="43137"/>
                    </a:srgbClr>
                  </a:outerShdw>
                </a:effectLst>
                <a:latin typeface="Times New Roman" pitchFamily="18" charset="0"/>
                <a:ea typeface="宋体" pitchFamily="2" charset="-122"/>
              </a:rPr>
              <a:t>地址</a:t>
            </a:r>
            <a:r>
              <a:rPr lang="zh-CN" altLang="en-US" sz="2000" b="1" dirty="0">
                <a:solidFill>
                  <a:srgbClr val="000000"/>
                </a:solidFill>
                <a:effectLst>
                  <a:outerShdw blurRad="38100" dist="38100" dir="2700000" algn="tl">
                    <a:srgbClr val="000000">
                      <a:alpha val="43137"/>
                    </a:srgbClr>
                  </a:outerShdw>
                </a:effectLst>
                <a:latin typeface="Times New Roman" pitchFamily="18" charset="0"/>
                <a:ea typeface="宋体" pitchFamily="2" charset="-122"/>
              </a:rPr>
              <a:t>、</a:t>
            </a:r>
            <a:r>
              <a:rPr lang="zh-CN" altLang="en-US" sz="2000" b="1" dirty="0">
                <a:solidFill>
                  <a:srgbClr val="FF00FF"/>
                </a:solidFill>
                <a:effectLst>
                  <a:outerShdw blurRad="38100" dist="38100" dir="2700000" algn="tl">
                    <a:srgbClr val="000000">
                      <a:alpha val="43137"/>
                    </a:srgbClr>
                  </a:outerShdw>
                </a:effectLst>
                <a:latin typeface="Times New Roman" pitchFamily="18" charset="0"/>
                <a:ea typeface="宋体" pitchFamily="2" charset="-122"/>
              </a:rPr>
              <a:t>组信息</a:t>
            </a:r>
            <a:r>
              <a:rPr lang="zh-CN" altLang="en-US" sz="2000" b="1" dirty="0">
                <a:solidFill>
                  <a:srgbClr val="000000"/>
                </a:solidFill>
                <a:effectLst>
                  <a:outerShdw blurRad="38100" dist="38100" dir="2700000" algn="tl">
                    <a:srgbClr val="000000">
                      <a:alpha val="43137"/>
                    </a:srgbClr>
                  </a:outerShdw>
                </a:effectLst>
                <a:latin typeface="Times New Roman" pitchFamily="18" charset="0"/>
                <a:ea typeface="宋体" pitchFamily="2" charset="-122"/>
              </a:rPr>
              <a:t>和</a:t>
            </a:r>
            <a:r>
              <a:rPr lang="zh-CN" altLang="en-US" sz="2000" b="1" dirty="0" smtClean="0">
                <a:solidFill>
                  <a:srgbClr val="FF00FF"/>
                </a:solidFill>
                <a:effectLst>
                  <a:outerShdw blurRad="38100" dist="38100" dir="2700000" algn="tl">
                    <a:srgbClr val="000000">
                      <a:alpha val="43137"/>
                    </a:srgbClr>
                  </a:outerShdw>
                </a:effectLst>
                <a:latin typeface="Times New Roman" pitchFamily="18" charset="0"/>
                <a:ea typeface="宋体" pitchFamily="2" charset="-122"/>
              </a:rPr>
              <a:t>应用程序</a:t>
            </a:r>
            <a:r>
              <a:rPr lang="zh-CN" altLang="en-US" sz="2000" b="1" dirty="0" smtClean="0">
                <a:solidFill>
                  <a:srgbClr val="000000"/>
                </a:solidFill>
                <a:effectLst>
                  <a:outerShdw blurRad="38100" dist="38100" dir="2700000" algn="tl">
                    <a:srgbClr val="000000">
                      <a:alpha val="43137"/>
                    </a:srgbClr>
                  </a:outerShdw>
                </a:effectLst>
                <a:latin typeface="Times New Roman" pitchFamily="18" charset="0"/>
                <a:ea typeface="宋体" pitchFamily="2" charset="-122"/>
              </a:rPr>
              <a:t>都</a:t>
            </a:r>
            <a:r>
              <a:rPr lang="zh-CN" altLang="en-US" sz="2000" b="1" dirty="0">
                <a:solidFill>
                  <a:srgbClr val="000000"/>
                </a:solidFill>
                <a:effectLst>
                  <a:outerShdw blurRad="38100" dist="38100" dir="2700000" algn="tl">
                    <a:srgbClr val="000000">
                      <a:alpha val="43137"/>
                    </a:srgbClr>
                  </a:outerShdw>
                </a:effectLst>
                <a:latin typeface="Times New Roman" pitchFamily="18" charset="0"/>
                <a:ea typeface="宋体" pitchFamily="2" charset="-122"/>
              </a:rPr>
              <a:t>可以记录在逻辑拓扑图中。</a:t>
            </a:r>
          </a:p>
        </p:txBody>
      </p:sp>
      <p:sp>
        <p:nvSpPr>
          <p:cNvPr id="7" name="Title 11"/>
          <p:cNvSpPr>
            <a:spLocks noGrp="1"/>
          </p:cNvSpPr>
          <p:nvPr>
            <p:ph type="title"/>
          </p:nvPr>
        </p:nvSpPr>
        <p:spPr>
          <a:xfrm>
            <a:off x="180000" y="360000"/>
            <a:ext cx="2880000" cy="720000"/>
          </a:xfrm>
        </p:spPr>
        <p:txBody>
          <a:bodyPr/>
          <a:lstStyle/>
          <a:p>
            <a:pPr>
              <a:lnSpc>
                <a:spcPct val="100000"/>
              </a:lnSpc>
            </a:pPr>
            <a:r>
              <a:rPr lang="en-US" altLang="zh-CN" sz="3200" b="1" dirty="0" smtClean="0">
                <a:latin typeface="Times New Roman" pitchFamily="18" charset="0"/>
                <a:ea typeface="宋体" pitchFamily="2" charset="-122"/>
              </a:rPr>
              <a:t>1.3.2   </a:t>
            </a:r>
            <a:r>
              <a:rPr lang="zh-CN" altLang="en-US" sz="3200" b="1" dirty="0" smtClean="0">
                <a:latin typeface="Times New Roman" pitchFamily="18" charset="0"/>
                <a:ea typeface="宋体" pitchFamily="2" charset="-122"/>
              </a:rPr>
              <a:t>拓扑图</a:t>
            </a:r>
            <a:endParaRPr lang="zh-CN" altLang="en-US" sz="3200" b="1" dirty="0">
              <a:latin typeface="Times New Roman" pitchFamily="18" charset="0"/>
              <a:ea typeface="宋体" pitchFamily="2" charset="-122"/>
            </a:endParaRPr>
          </a:p>
        </p:txBody>
      </p:sp>
    </p:spTree>
    <p:extLst>
      <p:ext uri="{BB962C8B-B14F-4D97-AF65-F5344CB8AC3E}">
        <p14:creationId xmlns:p14="http://schemas.microsoft.com/office/powerpoint/2010/main" val="160346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000" y="1152000"/>
            <a:ext cx="5205849" cy="50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ctrTitle"/>
          </p:nvPr>
        </p:nvSpPr>
        <p:spPr>
          <a:xfrm>
            <a:off x="360000" y="360000"/>
            <a:ext cx="7920000" cy="720000"/>
          </a:xfrm>
        </p:spPr>
        <p:txBody>
          <a:bodyPr/>
          <a:lstStyle/>
          <a:p>
            <a:pPr fontAlgn="ctr">
              <a:lnSpc>
                <a:spcPct val="100000"/>
              </a:lnSpc>
            </a:pPr>
            <a:r>
              <a:rPr altLang="zh-CN" sz="4000" b="1" dirty="0" smtClean="0">
                <a:latin typeface="Times New Roman" pitchFamily="18" charset="0"/>
                <a:ea typeface="宋体" pitchFamily="2" charset="-122"/>
              </a:rPr>
              <a:t>1.4</a:t>
            </a:r>
            <a:r>
              <a:rPr lang="zh-CN" altLang="en-US" sz="4000" b="1" dirty="0" smtClean="0">
                <a:latin typeface="Times New Roman" pitchFamily="18" charset="0"/>
                <a:ea typeface="宋体" pitchFamily="2" charset="-122"/>
              </a:rPr>
              <a:t>   常见网络类型</a:t>
            </a:r>
            <a:endParaRPr lang="zh-CN" altLang="en-US" sz="4000" b="1" dirty="0">
              <a:latin typeface="Times New Roman" pitchFamily="18" charset="0"/>
              <a:ea typeface="宋体" pitchFamily="2" charset="-122"/>
            </a:endParaRPr>
          </a:p>
        </p:txBody>
      </p:sp>
      <p:sp>
        <p:nvSpPr>
          <p:cNvPr id="7" name="矩形 6"/>
          <p:cNvSpPr/>
          <p:nvPr/>
        </p:nvSpPr>
        <p:spPr>
          <a:xfrm>
            <a:off x="2088000" y="2088000"/>
            <a:ext cx="3060000" cy="3168000"/>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rgbClr val="FFFFFF"/>
              </a:solidFill>
            </a:endParaRPr>
          </a:p>
        </p:txBody>
      </p:sp>
    </p:spTree>
    <p:extLst>
      <p:ext uri="{BB962C8B-B14F-4D97-AF65-F5344CB8AC3E}">
        <p14:creationId xmlns:p14="http://schemas.microsoft.com/office/powerpoint/2010/main" val="398511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7920000" cy="720000"/>
          </a:xfrm>
        </p:spPr>
        <p:txBody>
          <a:bodyPr/>
          <a:lstStyle/>
          <a:p>
            <a:pPr fontAlgn="ctr">
              <a:lnSpc>
                <a:spcPct val="100000"/>
              </a:lnSpc>
            </a:pPr>
            <a:r>
              <a:rPr lang="en-US" altLang="zh-CN" sz="3200" b="1" dirty="0" smtClean="0">
                <a:latin typeface="Times New Roman" pitchFamily="18" charset="0"/>
                <a:ea typeface="宋体" pitchFamily="2" charset="-122"/>
              </a:rPr>
              <a:t>1.4.1   </a:t>
            </a:r>
            <a:r>
              <a:rPr lang="zh-CN" altLang="en-US" sz="3200" b="1" dirty="0" smtClean="0">
                <a:latin typeface="Times New Roman" pitchFamily="18" charset="0"/>
                <a:ea typeface="宋体" pitchFamily="2" charset="-122"/>
              </a:rPr>
              <a:t>多种规模的网络</a:t>
            </a:r>
            <a:endParaRPr lang="zh-CN" altLang="en-US" sz="3200" b="1" dirty="0">
              <a:latin typeface="Times New Roman" pitchFamily="18" charset="0"/>
              <a:ea typeface="宋体" pitchFamily="2" charset="-122"/>
            </a:endParaRPr>
          </a:p>
        </p:txBody>
      </p:sp>
      <p:sp>
        <p:nvSpPr>
          <p:cNvPr id="2" name="Text Placeholder 1"/>
          <p:cNvSpPr>
            <a:spLocks noGrp="1"/>
          </p:cNvSpPr>
          <p:nvPr>
            <p:ph type="body" sz="quarter" idx="10"/>
          </p:nvPr>
        </p:nvSpPr>
        <p:spPr>
          <a:xfrm>
            <a:off x="360000" y="1152000"/>
            <a:ext cx="8280000" cy="2880000"/>
          </a:xfrm>
        </p:spPr>
        <p:txBody>
          <a:bodyPr/>
          <a:lstStyle/>
          <a:p>
            <a:pPr marL="288000" indent="-288000" algn="just">
              <a:lnSpc>
                <a:spcPct val="150000"/>
              </a:lnSpc>
              <a:spcBef>
                <a:spcPts val="0"/>
              </a:spcBef>
              <a:buFont typeface="Wingdings" pitchFamily="2" charset="2"/>
              <a:buChar char="ü"/>
            </a:pPr>
            <a:r>
              <a:rPr lang="zh-CN" altLang="en-US" sz="2400" b="1" dirty="0" smtClean="0">
                <a:solidFill>
                  <a:srgbClr val="0000FF"/>
                </a:solidFill>
                <a:latin typeface="Times New Roman" pitchFamily="18" charset="0"/>
                <a:ea typeface="宋体" pitchFamily="2" charset="-122"/>
              </a:rPr>
              <a:t>小型家庭网络</a:t>
            </a:r>
            <a:r>
              <a:rPr lang="zh-CN" altLang="en-US" sz="2400" b="1" dirty="0" smtClean="0">
                <a:solidFill>
                  <a:srgbClr val="000000"/>
                </a:solidFill>
                <a:latin typeface="Times New Roman" pitchFamily="18" charset="0"/>
                <a:ea typeface="宋体" pitchFamily="2" charset="-122"/>
              </a:rPr>
              <a:t>：连接</a:t>
            </a:r>
            <a:r>
              <a:rPr lang="zh-CN" altLang="en-US" sz="2400" b="1" dirty="0" smtClean="0">
                <a:solidFill>
                  <a:srgbClr val="FF0000"/>
                </a:solidFill>
                <a:latin typeface="Times New Roman" pitchFamily="18" charset="0"/>
                <a:ea typeface="宋体" pitchFamily="2" charset="-122"/>
              </a:rPr>
              <a:t>少量</a:t>
            </a:r>
            <a:r>
              <a:rPr lang="zh-CN" altLang="en-US" sz="2400" b="1" dirty="0" smtClean="0">
                <a:solidFill>
                  <a:schemeClr val="bg2"/>
                </a:solidFill>
                <a:latin typeface="Times New Roman" pitchFamily="18" charset="0"/>
                <a:ea typeface="宋体" pitchFamily="2" charset="-122"/>
              </a:rPr>
              <a:t>的几台计算机</a:t>
            </a:r>
            <a:r>
              <a:rPr lang="zh-CN" altLang="en-US" sz="2400" b="1" dirty="0" smtClean="0">
                <a:solidFill>
                  <a:srgbClr val="000000"/>
                </a:solidFill>
                <a:latin typeface="Times New Roman" pitchFamily="18" charset="0"/>
                <a:ea typeface="宋体" pitchFamily="2" charset="-122"/>
              </a:rPr>
              <a:t>（个位数），可以实现</a:t>
            </a:r>
            <a:r>
              <a:rPr lang="zh-CN" altLang="en-US" sz="2400" b="1" dirty="0" smtClean="0">
                <a:solidFill>
                  <a:srgbClr val="FF00FF"/>
                </a:solidFill>
                <a:latin typeface="Times New Roman" pitchFamily="18" charset="0"/>
                <a:ea typeface="宋体" pitchFamily="2" charset="-122"/>
              </a:rPr>
              <a:t>共享文件</a:t>
            </a:r>
            <a:r>
              <a:rPr lang="zh-CN" altLang="en-US" sz="2400" b="1" dirty="0" smtClean="0">
                <a:solidFill>
                  <a:srgbClr val="000000"/>
                </a:solidFill>
                <a:latin typeface="Times New Roman" pitchFamily="18" charset="0"/>
                <a:ea typeface="宋体" pitchFamily="2" charset="-122"/>
              </a:rPr>
              <a:t>、</a:t>
            </a:r>
            <a:r>
              <a:rPr lang="zh-CN" altLang="en-US" sz="2400" b="1" dirty="0" smtClean="0">
                <a:solidFill>
                  <a:srgbClr val="FF00FF"/>
                </a:solidFill>
                <a:latin typeface="Times New Roman" pitchFamily="18" charset="0"/>
                <a:ea typeface="宋体" pitchFamily="2" charset="-122"/>
              </a:rPr>
              <a:t>共享打印机</a:t>
            </a:r>
            <a:r>
              <a:rPr lang="zh-CN" altLang="en-US" sz="2400" b="1" dirty="0" smtClean="0">
                <a:solidFill>
                  <a:srgbClr val="000000"/>
                </a:solidFill>
                <a:latin typeface="Times New Roman" pitchFamily="18" charset="0"/>
                <a:ea typeface="宋体" pitchFamily="2" charset="-122"/>
              </a:rPr>
              <a:t>等基本网络功能，并将它们连接到</a:t>
            </a:r>
            <a:r>
              <a:rPr lang="zh-CN" altLang="en-US" sz="2400" b="1" dirty="0" smtClean="0">
                <a:solidFill>
                  <a:srgbClr val="0000FF"/>
                </a:solidFill>
                <a:latin typeface="Times New Roman" pitchFamily="18" charset="0"/>
                <a:ea typeface="宋体" pitchFamily="2" charset="-122"/>
              </a:rPr>
              <a:t>互联网</a:t>
            </a:r>
            <a:r>
              <a:rPr lang="zh-CN" altLang="en-US" sz="2400" b="1" dirty="0" smtClean="0">
                <a:solidFill>
                  <a:srgbClr val="000000"/>
                </a:solidFill>
                <a:latin typeface="Times New Roman" pitchFamily="18" charset="0"/>
                <a:ea typeface="宋体" pitchFamily="2" charset="-122"/>
              </a:rPr>
              <a:t>。</a:t>
            </a:r>
          </a:p>
          <a:p>
            <a:pPr marL="288000" indent="-288000" algn="just">
              <a:lnSpc>
                <a:spcPct val="150000"/>
              </a:lnSpc>
              <a:spcBef>
                <a:spcPts val="0"/>
              </a:spcBef>
              <a:buFont typeface="Wingdings" pitchFamily="2" charset="2"/>
              <a:buChar char="ü"/>
            </a:pPr>
            <a:r>
              <a:rPr lang="zh-CN" altLang="en-US" sz="2400" b="1" dirty="0" smtClean="0">
                <a:solidFill>
                  <a:srgbClr val="0000FF"/>
                </a:solidFill>
                <a:latin typeface="Times New Roman" pitchFamily="18" charset="0"/>
                <a:ea typeface="宋体" pitchFamily="2" charset="-122"/>
              </a:rPr>
              <a:t>小型办公室</a:t>
            </a:r>
            <a:r>
              <a:rPr altLang="zh-CN" sz="2400" b="1" dirty="0" smtClean="0">
                <a:solidFill>
                  <a:srgbClr val="0000FF"/>
                </a:solidFill>
                <a:latin typeface="Times New Roman" pitchFamily="18" charset="0"/>
                <a:ea typeface="宋体" pitchFamily="2" charset="-122"/>
              </a:rPr>
              <a:t>/</a:t>
            </a:r>
            <a:r>
              <a:rPr lang="zh-CN" altLang="en-US" sz="2400" b="1" dirty="0" smtClean="0">
                <a:solidFill>
                  <a:srgbClr val="0000FF"/>
                </a:solidFill>
                <a:latin typeface="Times New Roman" pitchFamily="18" charset="0"/>
                <a:ea typeface="宋体" pitchFamily="2" charset="-122"/>
              </a:rPr>
              <a:t>家庭</a:t>
            </a:r>
            <a:r>
              <a:rPr lang="zh-CN" altLang="en-US" sz="2400" b="1" dirty="0">
                <a:solidFill>
                  <a:srgbClr val="0000FF"/>
                </a:solidFill>
                <a:latin typeface="Times New Roman" pitchFamily="18" charset="0"/>
                <a:ea typeface="宋体" pitchFamily="2" charset="-122"/>
              </a:rPr>
              <a:t>办公室网络（</a:t>
            </a:r>
            <a:r>
              <a:rPr lang="en-US" altLang="zh-CN" sz="2400" b="1" dirty="0">
                <a:solidFill>
                  <a:srgbClr val="0000FF"/>
                </a:solidFill>
                <a:latin typeface="Times New Roman" pitchFamily="18" charset="0"/>
                <a:ea typeface="宋体" pitchFamily="2" charset="-122"/>
              </a:rPr>
              <a:t>SOHO</a:t>
            </a:r>
            <a:r>
              <a:rPr lang="zh-CN" altLang="en-US" sz="2400" b="1" dirty="0" smtClean="0">
                <a:solidFill>
                  <a:srgbClr val="0000FF"/>
                </a:solidFill>
                <a:latin typeface="Times New Roman" pitchFamily="18" charset="0"/>
                <a:ea typeface="宋体" pitchFamily="2" charset="-122"/>
              </a:rPr>
              <a:t>）</a:t>
            </a:r>
            <a:r>
              <a:rPr lang="zh-CN" altLang="en-US" sz="2400" b="1" dirty="0" smtClean="0">
                <a:solidFill>
                  <a:schemeClr val="bg2"/>
                </a:solidFill>
                <a:latin typeface="Times New Roman" pitchFamily="18" charset="0"/>
                <a:ea typeface="宋体" pitchFamily="2" charset="-122"/>
              </a:rPr>
              <a:t>：</a:t>
            </a:r>
            <a:r>
              <a:rPr lang="zh-CN" altLang="en-US" sz="2400" b="1" dirty="0" smtClean="0">
                <a:solidFill>
                  <a:srgbClr val="000000"/>
                </a:solidFill>
                <a:latin typeface="Times New Roman" pitchFamily="18" charset="0"/>
                <a:ea typeface="宋体" pitchFamily="2" charset="-122"/>
              </a:rPr>
              <a:t>可以让一个</a:t>
            </a:r>
            <a:r>
              <a:rPr lang="zh-CN" altLang="en-US" sz="2400" b="1" dirty="0" smtClean="0">
                <a:solidFill>
                  <a:srgbClr val="0000FF"/>
                </a:solidFill>
                <a:latin typeface="Times New Roman" pitchFamily="18" charset="0"/>
                <a:ea typeface="宋体" pitchFamily="2" charset="-122"/>
              </a:rPr>
              <a:t>小型</a:t>
            </a:r>
            <a:r>
              <a:rPr altLang="zh-CN" sz="2400" b="1" dirty="0" smtClean="0">
                <a:solidFill>
                  <a:srgbClr val="0000FF"/>
                </a:solidFill>
                <a:latin typeface="Times New Roman" pitchFamily="18" charset="0"/>
                <a:ea typeface="宋体" pitchFamily="2" charset="-122"/>
              </a:rPr>
              <a:t>/</a:t>
            </a:r>
            <a:r>
              <a:rPr lang="zh-CN" altLang="en-US" sz="2400" b="1" dirty="0">
                <a:solidFill>
                  <a:srgbClr val="0000FF"/>
                </a:solidFill>
                <a:latin typeface="Times New Roman" pitchFamily="18" charset="0"/>
                <a:ea typeface="宋体" pitchFamily="2" charset="-122"/>
              </a:rPr>
              <a:t>家庭办公室</a:t>
            </a:r>
            <a:r>
              <a:rPr lang="zh-CN" altLang="en-US" sz="2400" b="1" dirty="0" smtClean="0">
                <a:solidFill>
                  <a:srgbClr val="000000"/>
                </a:solidFill>
                <a:latin typeface="Times New Roman" pitchFamily="18" charset="0"/>
                <a:ea typeface="宋体" pitchFamily="2" charset="-122"/>
              </a:rPr>
              <a:t>内的计算机连接到</a:t>
            </a:r>
            <a:r>
              <a:rPr lang="zh-CN" altLang="en-US" sz="2400" b="1" dirty="0" smtClean="0">
                <a:solidFill>
                  <a:srgbClr val="0000FF"/>
                </a:solidFill>
                <a:latin typeface="Times New Roman" pitchFamily="18" charset="0"/>
                <a:ea typeface="宋体" pitchFamily="2" charset="-122"/>
              </a:rPr>
              <a:t>企业网络</a:t>
            </a:r>
            <a:r>
              <a:rPr lang="zh-CN" altLang="en-US" sz="2400" b="1" dirty="0" smtClean="0">
                <a:solidFill>
                  <a:srgbClr val="000000"/>
                </a:solidFill>
                <a:latin typeface="Times New Roman" pitchFamily="18" charset="0"/>
                <a:ea typeface="宋体" pitchFamily="2" charset="-122"/>
              </a:rPr>
              <a:t>或</a:t>
            </a:r>
            <a:r>
              <a:rPr lang="zh-CN" altLang="en-US" sz="2400" b="1" dirty="0" smtClean="0">
                <a:solidFill>
                  <a:srgbClr val="0000FF"/>
                </a:solidFill>
                <a:latin typeface="Times New Roman" pitchFamily="18" charset="0"/>
                <a:ea typeface="宋体" pitchFamily="2" charset="-122"/>
              </a:rPr>
              <a:t>公共网络</a:t>
            </a:r>
            <a:r>
              <a:rPr lang="zh-CN" altLang="en-US" sz="2400" b="1" dirty="0" smtClean="0">
                <a:solidFill>
                  <a:srgbClr val="000000"/>
                </a:solidFill>
                <a:latin typeface="Times New Roman" pitchFamily="18" charset="0"/>
                <a:ea typeface="宋体" pitchFamily="2" charset="-122"/>
              </a:rPr>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000" y="4140000"/>
            <a:ext cx="2528779"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00" y="4140000"/>
            <a:ext cx="2528779"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7920000" cy="720000"/>
          </a:xfrm>
        </p:spPr>
        <p:txBody>
          <a:bodyPr/>
          <a:lstStyle/>
          <a:p>
            <a:pPr fontAlgn="ctr">
              <a:lnSpc>
                <a:spcPct val="100000"/>
              </a:lnSpc>
            </a:pPr>
            <a:r>
              <a:rPr lang="en-US" altLang="zh-CN" sz="3200" b="1" dirty="0" smtClean="0">
                <a:latin typeface="Times New Roman" pitchFamily="18" charset="0"/>
                <a:ea typeface="宋体" pitchFamily="2" charset="-122"/>
              </a:rPr>
              <a:t>1.4.1   </a:t>
            </a:r>
            <a:r>
              <a:rPr lang="zh-CN" altLang="en-US" sz="3200" b="1" dirty="0" smtClean="0">
                <a:latin typeface="Times New Roman" pitchFamily="18" charset="0"/>
                <a:ea typeface="宋体" pitchFamily="2" charset="-122"/>
              </a:rPr>
              <a:t>多种规模的网络</a:t>
            </a:r>
            <a:endParaRPr lang="zh-CN" altLang="en-US" sz="3200" b="1" dirty="0">
              <a:latin typeface="Times New Roman" pitchFamily="18" charset="0"/>
              <a:ea typeface="宋体" pitchFamily="2" charset="-122"/>
            </a:endParaRPr>
          </a:p>
        </p:txBody>
      </p:sp>
      <p:sp>
        <p:nvSpPr>
          <p:cNvPr id="2" name="Text Placeholder 1"/>
          <p:cNvSpPr>
            <a:spLocks noGrp="1"/>
          </p:cNvSpPr>
          <p:nvPr>
            <p:ph type="body" sz="quarter" idx="4294967295"/>
          </p:nvPr>
        </p:nvSpPr>
        <p:spPr>
          <a:xfrm>
            <a:off x="360000" y="1152000"/>
            <a:ext cx="8280000" cy="2880000"/>
          </a:xfrm>
        </p:spPr>
        <p:txBody>
          <a:bodyPr/>
          <a:lstStyle/>
          <a:p>
            <a:pPr marL="288000" indent="-288000" algn="just">
              <a:lnSpc>
                <a:spcPct val="150000"/>
              </a:lnSpc>
              <a:spcBef>
                <a:spcPts val="0"/>
              </a:spcBef>
              <a:buFont typeface="Wingdings" pitchFamily="2" charset="2"/>
              <a:buChar char="ü"/>
            </a:pPr>
            <a:r>
              <a:rPr lang="zh-CN" altLang="en-US" sz="2400" b="1" dirty="0" smtClean="0">
                <a:solidFill>
                  <a:srgbClr val="0000FF"/>
                </a:solidFill>
                <a:latin typeface="Times New Roman" pitchFamily="18" charset="0"/>
                <a:ea typeface="宋体" pitchFamily="2" charset="-122"/>
              </a:rPr>
              <a:t>大中型网络</a:t>
            </a:r>
            <a:r>
              <a:rPr lang="zh-CN" altLang="en-US" sz="2400" b="1" dirty="0" smtClean="0">
                <a:solidFill>
                  <a:srgbClr val="000000"/>
                </a:solidFill>
                <a:latin typeface="Times New Roman" pitchFamily="18" charset="0"/>
                <a:ea typeface="宋体" pitchFamily="2" charset="-122"/>
              </a:rPr>
              <a:t>（大型企业和学校使用的网络）：可能有许多站点，包含</a:t>
            </a:r>
            <a:r>
              <a:rPr lang="zh-CN" altLang="en-US" sz="2400" b="1" dirty="0" smtClean="0">
                <a:solidFill>
                  <a:srgbClr val="FF00FF"/>
                </a:solidFill>
                <a:latin typeface="Times New Roman" pitchFamily="18" charset="0"/>
                <a:ea typeface="宋体" pitchFamily="2" charset="-122"/>
              </a:rPr>
              <a:t>成百上千台</a:t>
            </a:r>
            <a:r>
              <a:rPr lang="zh-CN" altLang="en-US" sz="2400" b="1" dirty="0" smtClean="0">
                <a:solidFill>
                  <a:srgbClr val="000000"/>
                </a:solidFill>
                <a:latin typeface="Times New Roman" pitchFamily="18" charset="0"/>
                <a:ea typeface="宋体" pitchFamily="2" charset="-122"/>
              </a:rPr>
              <a:t>相互连接的计算机。</a:t>
            </a:r>
          </a:p>
          <a:p>
            <a:pPr marL="288000" indent="-288000" algn="just">
              <a:lnSpc>
                <a:spcPct val="150000"/>
              </a:lnSpc>
              <a:spcBef>
                <a:spcPts val="0"/>
              </a:spcBef>
              <a:buFont typeface="Wingdings" pitchFamily="2" charset="2"/>
              <a:buChar char="ü"/>
            </a:pPr>
            <a:r>
              <a:rPr lang="zh-CN" altLang="en-US" sz="2400" b="1" dirty="0" smtClean="0">
                <a:solidFill>
                  <a:srgbClr val="0000FF"/>
                </a:solidFill>
                <a:latin typeface="Times New Roman" pitchFamily="18" charset="0"/>
                <a:ea typeface="宋体" pitchFamily="2" charset="-122"/>
              </a:rPr>
              <a:t>Internet</a:t>
            </a:r>
            <a:r>
              <a:rPr lang="zh-CN" altLang="en-US" sz="2400" b="1" dirty="0" smtClean="0">
                <a:solidFill>
                  <a:srgbClr val="000000"/>
                </a:solidFill>
                <a:latin typeface="Times New Roman" pitchFamily="18" charset="0"/>
                <a:ea typeface="宋体" pitchFamily="2" charset="-122"/>
              </a:rPr>
              <a:t>：全球所有网络</a:t>
            </a:r>
            <a:r>
              <a:rPr lang="zh-CN" altLang="en-US" sz="2400" b="1" dirty="0">
                <a:solidFill>
                  <a:srgbClr val="000000"/>
                </a:solidFill>
                <a:latin typeface="Times New Roman" pitchFamily="18" charset="0"/>
                <a:ea typeface="宋体" pitchFamily="2" charset="-122"/>
              </a:rPr>
              <a:t>组成</a:t>
            </a:r>
            <a:r>
              <a:rPr lang="zh-CN" altLang="en-US" sz="2400" b="1" dirty="0" smtClean="0">
                <a:solidFill>
                  <a:srgbClr val="000000"/>
                </a:solidFill>
                <a:latin typeface="Times New Roman" pitchFamily="18" charset="0"/>
                <a:ea typeface="宋体" pitchFamily="2" charset="-122"/>
              </a:rPr>
              <a:t>的</a:t>
            </a:r>
            <a:r>
              <a:rPr lang="zh-CN" altLang="en-US" sz="2400" b="1" dirty="0" smtClean="0">
                <a:solidFill>
                  <a:srgbClr val="FF00FF"/>
                </a:solidFill>
                <a:latin typeface="Times New Roman" pitchFamily="18" charset="0"/>
                <a:ea typeface="宋体" pitchFamily="2" charset="-122"/>
              </a:rPr>
              <a:t>全体集合</a:t>
            </a:r>
            <a:r>
              <a:rPr lang="zh-CN" altLang="en-US" sz="2400" b="1" dirty="0" smtClean="0">
                <a:solidFill>
                  <a:srgbClr val="000000"/>
                </a:solidFill>
                <a:latin typeface="Times New Roman" pitchFamily="18" charset="0"/>
                <a:ea typeface="宋体" pitchFamily="2" charset="-122"/>
              </a:rPr>
              <a:t>，</a:t>
            </a:r>
            <a:r>
              <a:rPr lang="zh-CN" altLang="en-US" sz="2400" b="1" dirty="0">
                <a:solidFill>
                  <a:srgbClr val="000000"/>
                </a:solidFill>
                <a:latin typeface="Times New Roman" pitchFamily="18" charset="0"/>
                <a:ea typeface="宋体" pitchFamily="2" charset="-122"/>
              </a:rPr>
              <a:t>连接全球亿万台计算机。</a:t>
            </a:r>
            <a:r>
              <a:rPr lang="zh-CN" altLang="en-US" sz="2400" b="1" dirty="0" smtClean="0">
                <a:solidFill>
                  <a:srgbClr val="000000"/>
                </a:solidFill>
                <a:latin typeface="Times New Roman" pitchFamily="18" charset="0"/>
                <a:ea typeface="宋体" pitchFamily="2" charset="-122"/>
              </a:rPr>
              <a:t>Internet是</a:t>
            </a:r>
            <a:r>
              <a:rPr lang="zh-CN" altLang="en-US" sz="2400" b="1" dirty="0">
                <a:solidFill>
                  <a:srgbClr val="000000"/>
                </a:solidFill>
                <a:latin typeface="Times New Roman" pitchFamily="18" charset="0"/>
                <a:ea typeface="宋体" pitchFamily="2" charset="-122"/>
              </a:rPr>
              <a:t>现存最大的网络</a:t>
            </a:r>
            <a:r>
              <a:rPr lang="zh-CN" altLang="en-US" sz="2400" b="1" dirty="0" smtClean="0">
                <a:solidFill>
                  <a:srgbClr val="000000"/>
                </a:solidFill>
                <a:latin typeface="Times New Roman" pitchFamily="18" charset="0"/>
                <a:ea typeface="宋体" pitchFamily="2" charset="-122"/>
              </a:rPr>
              <a:t>。术语“Internet”是</a:t>
            </a:r>
            <a:r>
              <a:rPr lang="zh-CN" altLang="en-US" sz="2400" b="1" dirty="0">
                <a:solidFill>
                  <a:srgbClr val="000000"/>
                </a:solidFill>
                <a:latin typeface="Times New Roman" pitchFamily="18" charset="0"/>
                <a:ea typeface="宋体" pitchFamily="2" charset="-122"/>
              </a:rPr>
              <a:t>指</a:t>
            </a:r>
            <a:r>
              <a:rPr lang="zh-CN" altLang="en-US" sz="2400" b="1" dirty="0">
                <a:solidFill>
                  <a:srgbClr val="0000FF"/>
                </a:solidFill>
                <a:latin typeface="Times New Roman" pitchFamily="18" charset="0"/>
                <a:ea typeface="宋体" pitchFamily="2" charset="-122"/>
              </a:rPr>
              <a:t>“众多网络所组成的网络”</a:t>
            </a:r>
            <a:r>
              <a:rPr lang="zh-CN" altLang="en-US" sz="2400" b="1" dirty="0">
                <a:solidFill>
                  <a:srgbClr val="000000"/>
                </a:solidFill>
                <a:latin typeface="Times New Roman" pitchFamily="18" charset="0"/>
                <a:ea typeface="宋体" pitchFamily="2" charset="-122"/>
              </a:rPr>
              <a: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000" y="4140000"/>
            <a:ext cx="2528779"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00" y="4140000"/>
            <a:ext cx="2518245"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56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720000" y="2880000"/>
            <a:ext cx="2880000" cy="720000"/>
          </a:xfrm>
        </p:spPr>
        <p:txBody>
          <a:bodyPr/>
          <a:lstStyle/>
          <a:p>
            <a:pPr algn="ctr">
              <a:lnSpc>
                <a:spcPct val="100000"/>
              </a:lnSpc>
            </a:pPr>
            <a:r>
              <a:rPr lang="zh-CN" altLang="en-US" sz="4000" b="1" dirty="0" smtClean="0">
                <a:latin typeface="宋体" pitchFamily="2" charset="-122"/>
                <a:ea typeface="宋体" pitchFamily="2" charset="-122"/>
              </a:rPr>
              <a:t>章节大纲</a:t>
            </a:r>
            <a:endParaRPr lang="zh-CN" altLang="en-US" sz="4000" b="1" dirty="0">
              <a:latin typeface="宋体" pitchFamily="2" charset="-122"/>
              <a:ea typeface="宋体" pitchFamily="2"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2000" y="180000"/>
            <a:ext cx="2704186" cy="61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5400000" y="2304000"/>
            <a:ext cx="2844000" cy="3060000"/>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7920000" cy="720000"/>
          </a:xfrm>
        </p:spPr>
        <p:txBody>
          <a:bodyPr/>
          <a:lstStyle/>
          <a:p>
            <a:pPr>
              <a:lnSpc>
                <a:spcPct val="100000"/>
              </a:lnSpc>
            </a:pPr>
            <a:r>
              <a:rPr lang="en-US" altLang="zh-CN" sz="3200" b="1" dirty="0" smtClean="0">
                <a:latin typeface="Times New Roman" pitchFamily="18" charset="0"/>
                <a:ea typeface="宋体" pitchFamily="2" charset="-122"/>
              </a:rPr>
              <a:t>1.4.2   LAN</a:t>
            </a:r>
            <a:r>
              <a:rPr lang="zh-CN" altLang="en-US" sz="3200" b="1" dirty="0" smtClean="0">
                <a:latin typeface="Times New Roman" pitchFamily="18" charset="0"/>
                <a:ea typeface="宋体" pitchFamily="2" charset="-122"/>
              </a:rPr>
              <a:t>和</a:t>
            </a:r>
            <a:r>
              <a:rPr lang="en-US" altLang="zh-CN" sz="3200" b="1" dirty="0" smtClean="0">
                <a:latin typeface="Times New Roman" pitchFamily="18" charset="0"/>
                <a:ea typeface="宋体" pitchFamily="2" charset="-122"/>
              </a:rPr>
              <a:t>WAN</a:t>
            </a:r>
            <a:endParaRPr lang="zh-CN" altLang="en-US" sz="3200" b="1" dirty="0">
              <a:latin typeface="Times New Roman" pitchFamily="18" charset="0"/>
              <a:ea typeface="宋体" pitchFamily="2" charset="-122"/>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8000" y="1224000"/>
            <a:ext cx="5359048" cy="4428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72000" y="1368000"/>
            <a:ext cx="3600000" cy="4176000"/>
          </a:xfrm>
          <a:prstGeom prst="rect">
            <a:avLst/>
          </a:prstGeom>
        </p:spPr>
        <p:txBody>
          <a:bodyPr vert="horz" wrap="square" lIns="91440" tIns="45720" rIns="91440" bIns="45720" rtlCol="0" anchor="t">
            <a:noAutofit/>
          </a:bodyPr>
          <a:lstStyle/>
          <a:p>
            <a:pPr marL="324000" lvl="0" indent="-324000" algn="just">
              <a:lnSpc>
                <a:spcPct val="150000"/>
              </a:lnSpc>
              <a:spcBef>
                <a:spcPts val="600"/>
              </a:spcBef>
              <a:buClr>
                <a:srgbClr val="493B93"/>
              </a:buClr>
              <a:buSzPct val="90000"/>
              <a:buFont typeface="Wingdings" pitchFamily="2" charset="2"/>
              <a:buChar char="ü"/>
            </a:pPr>
            <a:r>
              <a:rPr lang="zh-CN" altLang="en-US" sz="2200" b="1" dirty="0" smtClean="0">
                <a:solidFill>
                  <a:srgbClr val="0000FF"/>
                </a:solidFill>
                <a:effectLst>
                  <a:outerShdw blurRad="38100" dist="38100" dir="2700000" algn="tl">
                    <a:srgbClr val="000000">
                      <a:alpha val="43137"/>
                    </a:srgbClr>
                  </a:outerShdw>
                </a:effectLst>
                <a:latin typeface="Times New Roman" pitchFamily="18" charset="0"/>
                <a:ea typeface="宋体" pitchFamily="2" charset="-122"/>
                <a:sym typeface="+mn-ea"/>
              </a:rPr>
              <a:t>局域网（</a:t>
            </a:r>
            <a:r>
              <a:rPr lang="en-US" altLang="zh-CN" sz="2200" b="1" dirty="0" smtClean="0">
                <a:solidFill>
                  <a:srgbClr val="0000FF"/>
                </a:solidFill>
                <a:effectLst>
                  <a:outerShdw blurRad="38100" dist="38100" dir="2700000" algn="tl">
                    <a:srgbClr val="000000">
                      <a:alpha val="43137"/>
                    </a:srgbClr>
                  </a:outerShdw>
                </a:effectLst>
                <a:latin typeface="Times New Roman" pitchFamily="18" charset="0"/>
                <a:ea typeface="宋体" pitchFamily="2" charset="-122"/>
                <a:sym typeface="+mn-ea"/>
              </a:rPr>
              <a:t>LAN</a:t>
            </a:r>
            <a:r>
              <a:rPr lang="zh-CN" altLang="en-US" sz="2200" b="1" dirty="0" smtClean="0">
                <a:solidFill>
                  <a:srgbClr val="0000FF"/>
                </a:solidFill>
                <a:effectLst>
                  <a:outerShdw blurRad="38100" dist="38100" dir="2700000" algn="tl">
                    <a:srgbClr val="000000">
                      <a:alpha val="43137"/>
                    </a:srgbClr>
                  </a:outerShdw>
                </a:effectLst>
                <a:latin typeface="Times New Roman" pitchFamily="18" charset="0"/>
                <a:ea typeface="宋体" pitchFamily="2" charset="-122"/>
                <a:sym typeface="+mn-ea"/>
              </a:rPr>
              <a:t>）</a:t>
            </a:r>
            <a:r>
              <a:rPr lang="zh-CN" altLang="en-US" sz="2200" b="1" dirty="0" smtClean="0">
                <a:solidFill>
                  <a:srgbClr val="000000"/>
                </a:solidFill>
                <a:effectLst>
                  <a:outerShdw blurRad="38100" dist="38100" dir="2700000" algn="tl">
                    <a:srgbClr val="000000">
                      <a:alpha val="43137"/>
                    </a:srgbClr>
                  </a:outerShdw>
                </a:effectLst>
                <a:latin typeface="Times New Roman" pitchFamily="18" charset="0"/>
                <a:ea typeface="宋体" pitchFamily="2" charset="-122"/>
                <a:sym typeface="+mn-ea"/>
              </a:rPr>
              <a:t>：网络覆盖区域</a:t>
            </a:r>
            <a:r>
              <a:rPr lang="zh-CN" altLang="en-US" sz="2200" b="1" dirty="0" smtClean="0">
                <a:solidFill>
                  <a:srgbClr val="FF0000"/>
                </a:solidFill>
                <a:effectLst>
                  <a:outerShdw blurRad="38100" dist="38100" dir="2700000" algn="tl">
                    <a:srgbClr val="000000">
                      <a:alpha val="43137"/>
                    </a:srgbClr>
                  </a:outerShdw>
                </a:effectLst>
                <a:latin typeface="Times New Roman" pitchFamily="18" charset="0"/>
                <a:ea typeface="宋体" pitchFamily="2" charset="-122"/>
                <a:sym typeface="+mn-ea"/>
              </a:rPr>
              <a:t>较小</a:t>
            </a:r>
            <a:r>
              <a:rPr lang="zh-CN" altLang="en-US" sz="2200" b="1" dirty="0" smtClean="0">
                <a:solidFill>
                  <a:srgbClr val="000000"/>
                </a:solidFill>
                <a:effectLst>
                  <a:outerShdw blurRad="38100" dist="38100" dir="2700000" algn="tl">
                    <a:srgbClr val="000000">
                      <a:alpha val="43137"/>
                    </a:srgbClr>
                  </a:outerShdw>
                </a:effectLst>
                <a:latin typeface="Times New Roman" pitchFamily="18" charset="0"/>
                <a:ea typeface="宋体" pitchFamily="2" charset="-122"/>
                <a:sym typeface="+mn-ea"/>
              </a:rPr>
              <a:t>，通常是由</a:t>
            </a:r>
            <a:r>
              <a:rPr lang="zh-CN" altLang="en-US" sz="2200" b="1" dirty="0">
                <a:solidFill>
                  <a:srgbClr val="FF00FF"/>
                </a:solidFill>
                <a:effectLst>
                  <a:outerShdw blurRad="38100" dist="38100" dir="2700000" algn="tl">
                    <a:srgbClr val="000000">
                      <a:alpha val="43137"/>
                    </a:srgbClr>
                  </a:outerShdw>
                </a:effectLst>
                <a:latin typeface="Times New Roman" pitchFamily="18" charset="0"/>
                <a:ea typeface="宋体" pitchFamily="2" charset="-122"/>
                <a:sym typeface="+mn-ea"/>
              </a:rPr>
              <a:t>个人</a:t>
            </a:r>
            <a:r>
              <a:rPr lang="zh-CN" altLang="en-US" sz="2200" b="1" dirty="0" smtClean="0">
                <a:solidFill>
                  <a:srgbClr val="000000"/>
                </a:solidFill>
                <a:effectLst>
                  <a:outerShdw blurRad="38100" dist="38100" dir="2700000" algn="tl">
                    <a:srgbClr val="000000">
                      <a:alpha val="43137"/>
                    </a:srgbClr>
                  </a:outerShdw>
                </a:effectLst>
                <a:latin typeface="Times New Roman" pitchFamily="18" charset="0"/>
                <a:ea typeface="宋体" pitchFamily="2" charset="-122"/>
                <a:sym typeface="+mn-ea"/>
              </a:rPr>
              <a:t>或</a:t>
            </a:r>
            <a:r>
              <a:rPr lang="zh-CN" altLang="en-US" sz="2200" b="1" dirty="0" smtClean="0">
                <a:solidFill>
                  <a:srgbClr val="FF00FF"/>
                </a:solidFill>
                <a:effectLst>
                  <a:outerShdw blurRad="38100" dist="38100" dir="2700000" algn="tl">
                    <a:srgbClr val="000000">
                      <a:alpha val="43137"/>
                    </a:srgbClr>
                  </a:outerShdw>
                </a:effectLst>
                <a:latin typeface="Times New Roman" pitchFamily="18" charset="0"/>
                <a:ea typeface="宋体" pitchFamily="2" charset="-122"/>
                <a:sym typeface="+mn-ea"/>
              </a:rPr>
              <a:t>单个部门</a:t>
            </a:r>
            <a:r>
              <a:rPr lang="zh-CN" altLang="en-US" sz="2200" b="1" dirty="0" smtClean="0">
                <a:solidFill>
                  <a:srgbClr val="000000"/>
                </a:solidFill>
                <a:effectLst>
                  <a:outerShdw blurRad="38100" dist="38100" dir="2700000" algn="tl">
                    <a:srgbClr val="000000">
                      <a:alpha val="43137"/>
                    </a:srgbClr>
                  </a:outerShdw>
                </a:effectLst>
                <a:latin typeface="Times New Roman" pitchFamily="18" charset="0"/>
                <a:ea typeface="宋体" pitchFamily="2" charset="-122"/>
                <a:sym typeface="+mn-ea"/>
              </a:rPr>
              <a:t>拥有并管理的</a:t>
            </a:r>
            <a:r>
              <a:rPr lang="zh-CN" altLang="en-US" sz="2200" b="1" dirty="0" smtClean="0">
                <a:solidFill>
                  <a:srgbClr val="0000FF"/>
                </a:solidFill>
                <a:effectLst>
                  <a:outerShdw blurRad="38100" dist="38100" dir="2700000" algn="tl">
                    <a:srgbClr val="000000">
                      <a:alpha val="43137"/>
                    </a:srgbClr>
                  </a:outerShdw>
                </a:effectLst>
                <a:latin typeface="Times New Roman" pitchFamily="18" charset="0"/>
                <a:ea typeface="宋体" pitchFamily="2" charset="-122"/>
                <a:sym typeface="+mn-ea"/>
              </a:rPr>
              <a:t>家庭或小型网络</a:t>
            </a:r>
            <a:r>
              <a:rPr lang="zh-CN" altLang="en-US" sz="2200" b="1" dirty="0" smtClean="0">
                <a:solidFill>
                  <a:srgbClr val="000000"/>
                </a:solidFill>
                <a:effectLst>
                  <a:outerShdw blurRad="38100" dist="38100" dir="2700000" algn="tl">
                    <a:srgbClr val="000000">
                      <a:alpha val="43137"/>
                    </a:srgbClr>
                  </a:outerShdw>
                </a:effectLst>
                <a:latin typeface="Times New Roman" pitchFamily="18" charset="0"/>
                <a:ea typeface="宋体" pitchFamily="2" charset="-122"/>
                <a:sym typeface="+mn-ea"/>
              </a:rPr>
              <a:t>。</a:t>
            </a:r>
          </a:p>
          <a:p>
            <a:pPr marL="324000" lvl="0" indent="-324000" algn="just">
              <a:lnSpc>
                <a:spcPct val="150000"/>
              </a:lnSpc>
              <a:spcBef>
                <a:spcPts val="600"/>
              </a:spcBef>
              <a:buClr>
                <a:srgbClr val="493B93"/>
              </a:buClr>
              <a:buSzPct val="90000"/>
              <a:buFont typeface="Wingdings" pitchFamily="2" charset="2"/>
              <a:buChar char="ü"/>
            </a:pPr>
            <a:r>
              <a:rPr lang="zh-CN" altLang="en-US" sz="2200" b="1" dirty="0" smtClean="0">
                <a:solidFill>
                  <a:srgbClr val="0000FF"/>
                </a:solidFill>
                <a:effectLst>
                  <a:outerShdw blurRad="38100" dist="38100" dir="2700000" algn="tl">
                    <a:srgbClr val="000000">
                      <a:alpha val="43137"/>
                    </a:srgbClr>
                  </a:outerShdw>
                </a:effectLst>
                <a:latin typeface="Times New Roman" pitchFamily="18" charset="0"/>
                <a:ea typeface="宋体" pitchFamily="2" charset="-122"/>
                <a:sym typeface="+mn-ea"/>
              </a:rPr>
              <a:t>广域网（</a:t>
            </a:r>
            <a:r>
              <a:rPr lang="en-US" altLang="zh-CN" sz="2200" b="1" dirty="0">
                <a:solidFill>
                  <a:srgbClr val="0000FF"/>
                </a:solidFill>
                <a:effectLst>
                  <a:outerShdw blurRad="38100" dist="38100" dir="2700000" algn="tl">
                    <a:srgbClr val="000000">
                      <a:alpha val="43137"/>
                    </a:srgbClr>
                  </a:outerShdw>
                </a:effectLst>
                <a:latin typeface="Times New Roman" pitchFamily="18" charset="0"/>
                <a:ea typeface="宋体" pitchFamily="2" charset="-122"/>
                <a:sym typeface="+mn-ea"/>
              </a:rPr>
              <a:t>W</a:t>
            </a:r>
            <a:r>
              <a:rPr lang="zh-CN" altLang="en-US" sz="2200" b="1" dirty="0" smtClean="0">
                <a:solidFill>
                  <a:srgbClr val="0000FF"/>
                </a:solidFill>
                <a:effectLst>
                  <a:outerShdw blurRad="38100" dist="38100" dir="2700000" algn="tl">
                    <a:srgbClr val="000000">
                      <a:alpha val="43137"/>
                    </a:srgbClr>
                  </a:outerShdw>
                </a:effectLst>
                <a:latin typeface="Times New Roman" pitchFamily="18" charset="0"/>
                <a:ea typeface="宋体" pitchFamily="2" charset="-122"/>
                <a:sym typeface="+mn-ea"/>
              </a:rPr>
              <a:t>AN）</a:t>
            </a:r>
            <a:r>
              <a:rPr lang="zh-CN" altLang="en-US" sz="2200" b="1" dirty="0" smtClean="0">
                <a:solidFill>
                  <a:srgbClr val="000000"/>
                </a:solidFill>
                <a:effectLst>
                  <a:outerShdw blurRad="38100" dist="38100" dir="2700000" algn="tl">
                    <a:srgbClr val="000000">
                      <a:alpha val="43137"/>
                    </a:srgbClr>
                  </a:outerShdw>
                </a:effectLst>
                <a:latin typeface="Times New Roman" pitchFamily="18" charset="0"/>
                <a:ea typeface="宋体" pitchFamily="2" charset="-122"/>
                <a:sym typeface="+mn-ea"/>
              </a:rPr>
              <a:t>：网络覆盖范围</a:t>
            </a:r>
            <a:r>
              <a:rPr lang="zh-CN" altLang="en-US" sz="2200" b="1" dirty="0" smtClean="0">
                <a:solidFill>
                  <a:srgbClr val="FF0000"/>
                </a:solidFill>
                <a:effectLst>
                  <a:outerShdw blurRad="38100" dist="38100" dir="2700000" algn="tl">
                    <a:srgbClr val="000000">
                      <a:alpha val="43137"/>
                    </a:srgbClr>
                  </a:outerShdw>
                </a:effectLst>
                <a:latin typeface="Times New Roman" pitchFamily="18" charset="0"/>
                <a:ea typeface="宋体" pitchFamily="2" charset="-122"/>
                <a:sym typeface="+mn-ea"/>
              </a:rPr>
              <a:t>广阔</a:t>
            </a:r>
            <a:r>
              <a:rPr lang="zh-CN" altLang="en-US" sz="2200" b="1" dirty="0" smtClean="0">
                <a:solidFill>
                  <a:srgbClr val="000000"/>
                </a:solidFill>
                <a:effectLst>
                  <a:outerShdw blurRad="38100" dist="38100" dir="2700000" algn="tl">
                    <a:srgbClr val="000000">
                      <a:alpha val="43137"/>
                    </a:srgbClr>
                  </a:outerShdw>
                </a:effectLst>
                <a:latin typeface="Times New Roman" pitchFamily="18" charset="0"/>
                <a:ea typeface="宋体" pitchFamily="2" charset="-122"/>
                <a:sym typeface="+mn-ea"/>
              </a:rPr>
              <a:t>，通常由</a:t>
            </a:r>
            <a:r>
              <a:rPr lang="zh-CN" altLang="en-US" sz="2200" b="1" dirty="0" smtClean="0">
                <a:solidFill>
                  <a:srgbClr val="0000FF"/>
                </a:solidFill>
                <a:effectLst>
                  <a:outerShdw blurRad="38100" dist="38100" dir="2700000" algn="tl">
                    <a:srgbClr val="000000">
                      <a:alpha val="43137"/>
                    </a:srgbClr>
                  </a:outerShdw>
                </a:effectLst>
                <a:latin typeface="Times New Roman" pitchFamily="18" charset="0"/>
                <a:ea typeface="宋体" pitchFamily="2" charset="-122"/>
                <a:sym typeface="+mn-ea"/>
              </a:rPr>
              <a:t>通信服务提供商（</a:t>
            </a:r>
            <a:r>
              <a:rPr lang="en-US" altLang="zh-CN" sz="2200" b="1" dirty="0" smtClean="0">
                <a:solidFill>
                  <a:srgbClr val="0000FF"/>
                </a:solidFill>
                <a:effectLst>
                  <a:outerShdw blurRad="38100" dist="38100" dir="2700000" algn="tl">
                    <a:srgbClr val="000000">
                      <a:alpha val="43137"/>
                    </a:srgbClr>
                  </a:outerShdw>
                </a:effectLst>
                <a:latin typeface="Times New Roman" pitchFamily="18" charset="0"/>
                <a:ea typeface="宋体" pitchFamily="2" charset="-122"/>
                <a:sym typeface="+mn-ea"/>
              </a:rPr>
              <a:t>ISP</a:t>
            </a:r>
            <a:r>
              <a:rPr lang="zh-CN" altLang="en-US" sz="2200" b="1" dirty="0" smtClean="0">
                <a:solidFill>
                  <a:srgbClr val="0000FF"/>
                </a:solidFill>
                <a:effectLst>
                  <a:outerShdw blurRad="38100" dist="38100" dir="2700000" algn="tl">
                    <a:srgbClr val="000000">
                      <a:alpha val="43137"/>
                    </a:srgbClr>
                  </a:outerShdw>
                </a:effectLst>
                <a:latin typeface="Times New Roman" pitchFamily="18" charset="0"/>
                <a:ea typeface="宋体" pitchFamily="2" charset="-122"/>
                <a:sym typeface="+mn-ea"/>
              </a:rPr>
              <a:t>）</a:t>
            </a:r>
            <a:r>
              <a:rPr lang="zh-CN" altLang="en-US" sz="2200" b="1" dirty="0" smtClean="0">
                <a:solidFill>
                  <a:srgbClr val="000000"/>
                </a:solidFill>
                <a:effectLst>
                  <a:outerShdw blurRad="38100" dist="38100" dir="2700000" algn="tl">
                    <a:srgbClr val="000000">
                      <a:alpha val="43137"/>
                    </a:srgbClr>
                  </a:outerShdw>
                </a:effectLst>
                <a:latin typeface="Times New Roman" pitchFamily="18" charset="0"/>
                <a:ea typeface="宋体" pitchFamily="2" charset="-122"/>
                <a:sym typeface="+mn-ea"/>
              </a:rPr>
              <a:t>拥有并管理。</a:t>
            </a:r>
          </a:p>
        </p:txBody>
      </p:sp>
    </p:spTree>
    <p:extLst>
      <p:ext uri="{BB962C8B-B14F-4D97-AF65-F5344CB8AC3E}">
        <p14:creationId xmlns:p14="http://schemas.microsoft.com/office/powerpoint/2010/main" val="242772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7920000" cy="720000"/>
          </a:xfrm>
        </p:spPr>
        <p:txBody>
          <a:bodyPr/>
          <a:lstStyle/>
          <a:p>
            <a:pPr>
              <a:lnSpc>
                <a:spcPct val="100000"/>
              </a:lnSpc>
            </a:pPr>
            <a:r>
              <a:rPr lang="en-US" altLang="zh-CN" sz="3200" b="1" dirty="0" smtClean="0">
                <a:latin typeface="Times New Roman" pitchFamily="18" charset="0"/>
                <a:ea typeface="宋体" pitchFamily="2" charset="-122"/>
              </a:rPr>
              <a:t>1.4.3   </a:t>
            </a:r>
            <a:r>
              <a:rPr lang="zh-CN" altLang="en-US" sz="3200" b="1" dirty="0" smtClean="0">
                <a:latin typeface="Times New Roman" pitchFamily="18" charset="0"/>
                <a:ea typeface="宋体" pitchFamily="2" charset="-122"/>
              </a:rPr>
              <a:t>互联网</a:t>
            </a:r>
            <a:endParaRPr lang="zh-CN" altLang="en-US" sz="3200" b="1" dirty="0">
              <a:latin typeface="Times New Roman" pitchFamily="18" charset="0"/>
              <a:ea typeface="宋体" pitchFamily="2" charset="-122"/>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32000" y="1620000"/>
            <a:ext cx="4971429" cy="3428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6"/>
          <p:cNvSpPr txBox="1"/>
          <p:nvPr/>
        </p:nvSpPr>
        <p:spPr>
          <a:xfrm>
            <a:off x="4968000" y="5112000"/>
            <a:ext cx="3420000" cy="432000"/>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905"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2005"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altLang="zh-CN" sz="2000" b="1" dirty="0">
                <a:solidFill>
                  <a:srgbClr val="000000"/>
                </a:solidFill>
                <a:effectLst>
                  <a:outerShdw blurRad="38100" dist="38100" dir="2700000" algn="tl">
                    <a:srgbClr val="000000">
                      <a:alpha val="43137"/>
                    </a:srgbClr>
                  </a:outerShdw>
                </a:effectLst>
                <a:latin typeface="Times New Roman" pitchFamily="18" charset="0"/>
                <a:ea typeface="宋体" charset="0"/>
              </a:rPr>
              <a:t>LAN</a:t>
            </a:r>
            <a:r>
              <a:rPr lang="zh-CN" altLang="en-US" sz="2000" b="1" dirty="0">
                <a:solidFill>
                  <a:srgbClr val="000000"/>
                </a:solidFill>
                <a:effectLst>
                  <a:outerShdw blurRad="38100" dist="38100" dir="2700000" algn="tl">
                    <a:srgbClr val="000000">
                      <a:alpha val="43137"/>
                    </a:srgbClr>
                  </a:outerShdw>
                </a:effectLst>
                <a:latin typeface="Times New Roman" pitchFamily="18" charset="0"/>
                <a:ea typeface="宋体" charset="0"/>
              </a:rPr>
              <a:t>使用</a:t>
            </a:r>
            <a:r>
              <a:rPr altLang="zh-CN" sz="2000" b="1" dirty="0">
                <a:solidFill>
                  <a:srgbClr val="000000"/>
                </a:solidFill>
                <a:effectLst>
                  <a:outerShdw blurRad="38100" dist="38100" dir="2700000" algn="tl">
                    <a:srgbClr val="000000">
                      <a:alpha val="43137"/>
                    </a:srgbClr>
                  </a:outerShdw>
                </a:effectLst>
                <a:latin typeface="Times New Roman" pitchFamily="18" charset="0"/>
                <a:ea typeface="宋体" charset="0"/>
              </a:rPr>
              <a:t>WAN</a:t>
            </a:r>
            <a:r>
              <a:rPr lang="zh-CN" altLang="en-US" sz="2000" b="1" dirty="0">
                <a:solidFill>
                  <a:srgbClr val="000000"/>
                </a:solidFill>
                <a:effectLst>
                  <a:outerShdw blurRad="38100" dist="38100" dir="2700000" algn="tl">
                    <a:srgbClr val="000000">
                      <a:alpha val="43137"/>
                    </a:srgbClr>
                  </a:outerShdw>
                </a:effectLst>
                <a:latin typeface="Times New Roman" pitchFamily="18" charset="0"/>
                <a:ea typeface="宋体" charset="0"/>
              </a:rPr>
              <a:t>服务实现互联</a:t>
            </a:r>
          </a:p>
        </p:txBody>
      </p:sp>
      <p:sp>
        <p:nvSpPr>
          <p:cNvPr id="2" name="文本框 1"/>
          <p:cNvSpPr txBox="1"/>
          <p:nvPr/>
        </p:nvSpPr>
        <p:spPr>
          <a:xfrm>
            <a:off x="180000" y="1080000"/>
            <a:ext cx="3780000" cy="5247590"/>
          </a:xfrm>
          <a:prstGeom prst="rect">
            <a:avLst/>
          </a:prstGeom>
          <a:noFill/>
        </p:spPr>
        <p:txBody>
          <a:bodyPr wrap="square" rtlCol="0" anchor="t">
            <a:spAutoFit/>
          </a:bodyPr>
          <a:lstStyle/>
          <a:p>
            <a:pPr algn="just">
              <a:lnSpc>
                <a:spcPct val="150000"/>
              </a:lnSpc>
              <a:spcBef>
                <a:spcPts val="600"/>
              </a:spcBef>
              <a:buClr>
                <a:srgbClr val="493B93"/>
              </a:buClr>
              <a:buSzPct val="90000"/>
              <a:buFont typeface="Arial" pitchFamily="34" charset="0"/>
              <a:buNone/>
            </a:pPr>
            <a:r>
              <a:rPr lang="zh-CN" altLang="en-US" sz="2000" b="1" dirty="0" smtClean="0">
                <a:solidFill>
                  <a:srgbClr val="000000"/>
                </a:solidFill>
                <a:effectLst>
                  <a:outerShdw blurRad="38100" dist="38100" dir="2700000" algn="tl">
                    <a:srgbClr val="000000">
                      <a:alpha val="43137"/>
                    </a:srgbClr>
                  </a:outerShdw>
                </a:effectLst>
                <a:ea typeface="宋体" charset="0"/>
                <a:sym typeface="+mn-ea"/>
              </a:rPr>
              <a:t>       </a:t>
            </a:r>
            <a:r>
              <a:rPr lang="zh-CN" altLang="en-US" sz="2000" b="1" dirty="0" smtClean="0">
                <a:solidFill>
                  <a:srgbClr val="000000"/>
                </a:solidFill>
                <a:effectLst>
                  <a:outerShdw blurRad="38100" dist="38100" dir="2700000" algn="tl">
                    <a:srgbClr val="000000">
                      <a:alpha val="43137"/>
                    </a:srgbClr>
                  </a:outerShdw>
                </a:effectLst>
                <a:latin typeface="Times New Roman" pitchFamily="18" charset="0"/>
                <a:ea typeface="宋体" charset="0"/>
                <a:sym typeface="+mn-ea"/>
              </a:rPr>
              <a:t>Internet是互连网络的</a:t>
            </a:r>
            <a:r>
              <a:rPr lang="zh-CN" altLang="en-US" sz="2000" b="1" dirty="0" smtClean="0">
                <a:solidFill>
                  <a:srgbClr val="FF0000"/>
                </a:solidFill>
                <a:effectLst>
                  <a:outerShdw blurRad="38100" dist="38100" dir="2700000" algn="tl">
                    <a:srgbClr val="000000">
                      <a:alpha val="43137"/>
                    </a:srgbClr>
                  </a:outerShdw>
                </a:effectLst>
                <a:latin typeface="Times New Roman" pitchFamily="18" charset="0"/>
                <a:ea typeface="宋体" charset="0"/>
                <a:sym typeface="+mn-ea"/>
              </a:rPr>
              <a:t>全球集合</a:t>
            </a:r>
            <a:r>
              <a:rPr lang="zh-CN" altLang="en-US" sz="2000" b="1" dirty="0" smtClean="0">
                <a:solidFill>
                  <a:srgbClr val="000000"/>
                </a:solidFill>
                <a:effectLst>
                  <a:outerShdw blurRad="38100" dist="38100" dir="2700000" algn="tl">
                    <a:srgbClr val="000000">
                      <a:alpha val="43137"/>
                    </a:srgbClr>
                  </a:outerShdw>
                </a:effectLst>
                <a:latin typeface="Times New Roman" pitchFamily="18" charset="0"/>
                <a:ea typeface="宋体" charset="0"/>
                <a:sym typeface="+mn-ea"/>
              </a:rPr>
              <a:t>。多个LAN通过WAN互连，然后WAN再彼此互连下去</a:t>
            </a:r>
            <a:r>
              <a:rPr lang="en-US" altLang="zh-CN" sz="2000" b="1" dirty="0" smtClean="0">
                <a:solidFill>
                  <a:srgbClr val="000000"/>
                </a:solidFill>
                <a:effectLst>
                  <a:outerShdw blurRad="38100" dist="38100" dir="2700000" algn="tl">
                    <a:srgbClr val="000000">
                      <a:alpha val="43137"/>
                    </a:srgbClr>
                  </a:outerShdw>
                </a:effectLst>
                <a:latin typeface="Times New Roman" pitchFamily="18" charset="0"/>
                <a:ea typeface="宋体" charset="0"/>
                <a:sym typeface="+mn-ea"/>
              </a:rPr>
              <a:t>……</a:t>
            </a:r>
            <a:endParaRPr lang="zh-CN" altLang="en-US" sz="2000" b="1" dirty="0" smtClean="0">
              <a:solidFill>
                <a:srgbClr val="000000"/>
              </a:solidFill>
              <a:effectLst>
                <a:outerShdw blurRad="38100" dist="38100" dir="2700000" algn="tl">
                  <a:srgbClr val="000000">
                    <a:alpha val="43137"/>
                  </a:srgbClr>
                </a:outerShdw>
              </a:effectLst>
              <a:latin typeface="Times New Roman" pitchFamily="18" charset="0"/>
              <a:ea typeface="宋体" charset="0"/>
              <a:sym typeface="+mn-ea"/>
            </a:endParaRPr>
          </a:p>
          <a:p>
            <a:pPr algn="just">
              <a:lnSpc>
                <a:spcPct val="150000"/>
              </a:lnSpc>
              <a:spcBef>
                <a:spcPts val="600"/>
              </a:spcBef>
              <a:buClr>
                <a:srgbClr val="493B93"/>
              </a:buClr>
              <a:buSzPct val="90000"/>
              <a:buFont typeface="Arial" pitchFamily="34" charset="0"/>
              <a:buNone/>
            </a:pPr>
            <a:r>
              <a:rPr lang="zh-CN" altLang="en-US" sz="2000" b="1" dirty="0" smtClean="0">
                <a:solidFill>
                  <a:srgbClr val="000000"/>
                </a:solidFill>
                <a:effectLst>
                  <a:outerShdw blurRad="38100" dist="38100" dir="2700000" algn="tl">
                    <a:srgbClr val="000000">
                      <a:alpha val="43137"/>
                    </a:srgbClr>
                  </a:outerShdw>
                </a:effectLst>
                <a:latin typeface="Times New Roman" pitchFamily="18" charset="0"/>
                <a:ea typeface="宋体" charset="0"/>
                <a:sym typeface="+mn-ea"/>
              </a:rPr>
              <a:t>        Internet不属于任何个人或团体。为了确保Internet有效可靠地通信，需要采用</a:t>
            </a:r>
            <a:r>
              <a:rPr lang="zh-CN" altLang="en-US" sz="2000" b="1" dirty="0" smtClean="0">
                <a:solidFill>
                  <a:srgbClr val="FF0000"/>
                </a:solidFill>
                <a:effectLst>
                  <a:outerShdw blurRad="38100" dist="38100" dir="2700000" algn="tl">
                    <a:srgbClr val="000000">
                      <a:alpha val="43137"/>
                    </a:srgbClr>
                  </a:outerShdw>
                </a:effectLst>
                <a:latin typeface="Times New Roman" pitchFamily="18" charset="0"/>
                <a:ea typeface="宋体" charset="0"/>
                <a:sym typeface="+mn-ea"/>
              </a:rPr>
              <a:t>统一的技术和标准</a:t>
            </a:r>
            <a:r>
              <a:rPr lang="zh-CN" altLang="en-US" sz="2000" b="1" dirty="0" smtClean="0">
                <a:solidFill>
                  <a:srgbClr val="000000"/>
                </a:solidFill>
                <a:effectLst>
                  <a:outerShdw blurRad="38100" dist="38100" dir="2700000" algn="tl">
                    <a:srgbClr val="000000">
                      <a:alpha val="43137"/>
                    </a:srgbClr>
                  </a:outerShdw>
                </a:effectLst>
                <a:latin typeface="Times New Roman" pitchFamily="18" charset="0"/>
                <a:ea typeface="宋体" charset="0"/>
                <a:sym typeface="+mn-ea"/>
              </a:rPr>
              <a:t>，也需要众多的</a:t>
            </a:r>
            <a:r>
              <a:rPr lang="zh-CN" altLang="en-US" sz="2000" b="1" dirty="0" smtClean="0">
                <a:solidFill>
                  <a:srgbClr val="0000FF"/>
                </a:solidFill>
                <a:effectLst>
                  <a:outerShdw blurRad="38100" dist="38100" dir="2700000" algn="tl">
                    <a:srgbClr val="000000">
                      <a:alpha val="43137"/>
                    </a:srgbClr>
                  </a:outerShdw>
                </a:effectLst>
                <a:latin typeface="Times New Roman" pitchFamily="18" charset="0"/>
                <a:ea typeface="宋体" charset="0"/>
                <a:sym typeface="+mn-ea"/>
              </a:rPr>
              <a:t>网络管理机构</a:t>
            </a:r>
            <a:r>
              <a:rPr lang="zh-CN" altLang="en-US" sz="2000" b="1" dirty="0" smtClean="0">
                <a:solidFill>
                  <a:srgbClr val="000000"/>
                </a:solidFill>
                <a:effectLst>
                  <a:outerShdw blurRad="38100" dist="38100" dir="2700000" algn="tl">
                    <a:srgbClr val="000000">
                      <a:alpha val="43137"/>
                    </a:srgbClr>
                  </a:outerShdw>
                </a:effectLst>
                <a:latin typeface="Times New Roman" pitchFamily="18" charset="0"/>
                <a:ea typeface="宋体" charset="0"/>
                <a:sym typeface="+mn-ea"/>
              </a:rPr>
              <a:t>相互协作。为了维护互联网协议的标准化，人们建立了许多组织，其中包括：</a:t>
            </a:r>
            <a:r>
              <a:rPr lang="zh-CN" altLang="en-US" sz="2000" b="1" dirty="0">
                <a:solidFill>
                  <a:srgbClr val="000000"/>
                </a:solidFill>
                <a:effectLst>
                  <a:outerShdw blurRad="38100" dist="38100" dir="2700000" algn="tl">
                    <a:srgbClr val="000000">
                      <a:alpha val="43137"/>
                    </a:srgbClr>
                  </a:outerShdw>
                </a:effectLst>
                <a:latin typeface="Times New Roman" pitchFamily="18" charset="0"/>
                <a:ea typeface="宋体" charset="0"/>
                <a:sym typeface="+mn-ea"/>
              </a:rPr>
              <a:t> ICANN、 </a:t>
            </a:r>
            <a:r>
              <a:rPr lang="zh-CN" altLang="en-US" sz="2000" b="1" dirty="0" smtClean="0">
                <a:solidFill>
                  <a:srgbClr val="000000"/>
                </a:solidFill>
                <a:effectLst>
                  <a:outerShdw blurRad="38100" dist="38100" dir="2700000" algn="tl">
                    <a:srgbClr val="000000">
                      <a:alpha val="43137"/>
                    </a:srgbClr>
                  </a:outerShdw>
                </a:effectLst>
                <a:latin typeface="Times New Roman" pitchFamily="18" charset="0"/>
                <a:ea typeface="宋体" charset="0"/>
                <a:sym typeface="+mn-ea"/>
              </a:rPr>
              <a:t>IETF、I</a:t>
            </a:r>
            <a:r>
              <a:rPr lang="en-US" altLang="zh-CN" sz="2000" b="1" dirty="0" smtClean="0">
                <a:solidFill>
                  <a:srgbClr val="000000"/>
                </a:solidFill>
                <a:effectLst>
                  <a:outerShdw blurRad="38100" dist="38100" dir="2700000" algn="tl">
                    <a:srgbClr val="000000">
                      <a:alpha val="43137"/>
                    </a:srgbClr>
                  </a:outerShdw>
                </a:effectLst>
                <a:latin typeface="Times New Roman" pitchFamily="18" charset="0"/>
                <a:ea typeface="宋体" charset="0"/>
                <a:sym typeface="+mn-ea"/>
              </a:rPr>
              <a:t>EEE</a:t>
            </a:r>
            <a:r>
              <a:rPr lang="zh-CN" altLang="en-US" sz="2000" b="1" dirty="0" smtClean="0">
                <a:solidFill>
                  <a:srgbClr val="000000"/>
                </a:solidFill>
                <a:effectLst>
                  <a:outerShdw blurRad="38100" dist="38100" dir="2700000" algn="tl">
                    <a:srgbClr val="000000">
                      <a:alpha val="43137"/>
                    </a:srgbClr>
                  </a:outerShdw>
                </a:effectLst>
                <a:latin typeface="Times New Roman" pitchFamily="18" charset="0"/>
                <a:ea typeface="宋体" charset="0"/>
                <a:sym typeface="+mn-ea"/>
              </a:rPr>
              <a:t>等。</a:t>
            </a:r>
            <a:endParaRPr lang="zh-CN" altLang="en-US" sz="2000" b="1" dirty="0" smtClean="0">
              <a:solidFill>
                <a:srgbClr val="FF0000"/>
              </a:solidFill>
              <a:effectLst>
                <a:outerShdw blurRad="38100" dist="38100" dir="2700000" algn="tl">
                  <a:srgbClr val="000000">
                    <a:alpha val="43137"/>
                  </a:srgbClr>
                </a:outerShdw>
              </a:effectLst>
              <a:latin typeface="Times New Roman" pitchFamily="18" charset="0"/>
              <a:ea typeface="宋体" charset="0"/>
              <a:sym typeface="+mn-ea"/>
            </a:endParaRPr>
          </a:p>
        </p:txBody>
      </p:sp>
    </p:spTree>
    <p:extLst>
      <p:ext uri="{BB962C8B-B14F-4D97-AF65-F5344CB8AC3E}">
        <p14:creationId xmlns:p14="http://schemas.microsoft.com/office/powerpoint/2010/main" val="109220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7920000" cy="720000"/>
          </a:xfrm>
        </p:spPr>
        <p:txBody>
          <a:bodyPr/>
          <a:lstStyle/>
          <a:p>
            <a:pPr>
              <a:lnSpc>
                <a:spcPct val="100000"/>
              </a:lnSpc>
            </a:pPr>
            <a:r>
              <a:rPr lang="en-US" altLang="zh-CN" sz="3200" b="1" dirty="0" smtClean="0">
                <a:latin typeface="Times New Roman" pitchFamily="18" charset="0"/>
                <a:ea typeface="宋体" pitchFamily="2" charset="-122"/>
              </a:rPr>
              <a:t>1.4.4   </a:t>
            </a:r>
            <a:r>
              <a:rPr lang="zh-CN" altLang="en-US" sz="3200" b="1" dirty="0" smtClean="0">
                <a:latin typeface="Times New Roman" pitchFamily="18" charset="0"/>
                <a:ea typeface="宋体" pitchFamily="2" charset="-122"/>
              </a:rPr>
              <a:t>内部网和外联网</a:t>
            </a:r>
            <a:endParaRPr lang="zh-CN" altLang="en-US" sz="3200" b="1" dirty="0">
              <a:latin typeface="Times New Roman" pitchFamily="18" charset="0"/>
              <a:ea typeface="宋体" pitchFamily="2"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00000" y="1620000"/>
            <a:ext cx="4247619" cy="4228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180000" y="1152000"/>
            <a:ext cx="3960000" cy="5184000"/>
          </a:xfrm>
          <a:prstGeom prst="rect">
            <a:avLst/>
          </a:prstGeom>
          <a:noFill/>
        </p:spPr>
        <p:txBody>
          <a:bodyPr wrap="square" rtlCol="0" anchor="t">
            <a:spAutoFit/>
          </a:bodyPr>
          <a:lstStyle/>
          <a:p>
            <a:pPr marL="360000" indent="-360000" algn="just">
              <a:lnSpc>
                <a:spcPct val="150000"/>
              </a:lnSpc>
              <a:spcBef>
                <a:spcPts val="600"/>
              </a:spcBef>
              <a:buClr>
                <a:srgbClr val="493B93"/>
              </a:buClr>
              <a:buSzPct val="90000"/>
              <a:buFont typeface="Wingdings" pitchFamily="2" charset="2"/>
              <a:buChar char="ü"/>
            </a:pPr>
            <a:r>
              <a:rPr lang="zh-CN" altLang="en-US" sz="2200" b="1" dirty="0" smtClean="0">
                <a:solidFill>
                  <a:srgbClr val="FF0000"/>
                </a:solidFill>
                <a:effectLst>
                  <a:outerShdw blurRad="38100" dist="38100" dir="2700000" algn="tl">
                    <a:srgbClr val="000000">
                      <a:alpha val="43137"/>
                    </a:srgbClr>
                  </a:outerShdw>
                </a:effectLst>
                <a:latin typeface="Times New Roman" pitchFamily="18" charset="0"/>
                <a:ea typeface="宋体" pitchFamily="2" charset="-122"/>
                <a:sym typeface="+mn-ea"/>
              </a:rPr>
              <a:t>内部网（</a:t>
            </a:r>
            <a:r>
              <a:rPr lang="en-US" altLang="zh-CN" sz="2200" b="1" dirty="0" smtClean="0">
                <a:solidFill>
                  <a:srgbClr val="FF0000"/>
                </a:solidFill>
                <a:effectLst>
                  <a:outerShdw blurRad="38100" dist="38100" dir="2700000" algn="tl">
                    <a:srgbClr val="000000">
                      <a:alpha val="43137"/>
                    </a:srgbClr>
                  </a:outerShdw>
                </a:effectLst>
                <a:latin typeface="Times New Roman" pitchFamily="18" charset="0"/>
                <a:ea typeface="宋体" pitchFamily="2" charset="-122"/>
                <a:sym typeface="+mn-ea"/>
              </a:rPr>
              <a:t>Intranet</a:t>
            </a:r>
            <a:r>
              <a:rPr lang="zh-CN" altLang="en-US" sz="2200" b="1" dirty="0" smtClean="0">
                <a:solidFill>
                  <a:srgbClr val="FF0000"/>
                </a:solidFill>
                <a:effectLst>
                  <a:outerShdw blurRad="38100" dist="38100" dir="2700000" algn="tl">
                    <a:srgbClr val="000000">
                      <a:alpha val="43137"/>
                    </a:srgbClr>
                  </a:outerShdw>
                </a:effectLst>
                <a:latin typeface="Times New Roman" pitchFamily="18" charset="0"/>
                <a:ea typeface="宋体" pitchFamily="2" charset="-122"/>
                <a:sym typeface="+mn-ea"/>
              </a:rPr>
              <a:t>）</a:t>
            </a:r>
            <a:r>
              <a:rPr lang="en-US" altLang="zh-CN" sz="2200" b="1" dirty="0" smtClean="0">
                <a:solidFill>
                  <a:srgbClr val="000000"/>
                </a:solidFill>
                <a:effectLst>
                  <a:outerShdw blurRad="38100" dist="38100" dir="2700000" algn="tl">
                    <a:srgbClr val="000000">
                      <a:alpha val="43137"/>
                    </a:srgbClr>
                  </a:outerShdw>
                </a:effectLst>
                <a:latin typeface="Times New Roman" pitchFamily="18" charset="0"/>
                <a:ea typeface="宋体" pitchFamily="2" charset="-122"/>
                <a:sym typeface="+mn-ea"/>
              </a:rPr>
              <a:t>– </a:t>
            </a:r>
            <a:r>
              <a:rPr lang="zh-CN" altLang="en-US" sz="2200" b="1" dirty="0" smtClean="0">
                <a:solidFill>
                  <a:srgbClr val="000000"/>
                </a:solidFill>
                <a:effectLst>
                  <a:outerShdw blurRad="38100" dist="38100" dir="2700000" algn="tl">
                    <a:srgbClr val="000000">
                      <a:alpha val="43137"/>
                    </a:srgbClr>
                  </a:outerShdw>
                </a:effectLst>
                <a:latin typeface="Times New Roman" pitchFamily="18" charset="0"/>
                <a:ea typeface="宋体" pitchFamily="2" charset="-122"/>
                <a:sym typeface="+mn-ea"/>
              </a:rPr>
              <a:t>通常用于表示一个组织的</a:t>
            </a:r>
            <a:r>
              <a:rPr lang="zh-CN" altLang="en-US" sz="2200" b="1" dirty="0" smtClean="0">
                <a:solidFill>
                  <a:srgbClr val="0000FF"/>
                </a:solidFill>
                <a:effectLst>
                  <a:outerShdw blurRad="38100" dist="38100" dir="2700000" algn="tl">
                    <a:srgbClr val="000000">
                      <a:alpha val="43137"/>
                    </a:srgbClr>
                  </a:outerShdw>
                </a:effectLst>
                <a:latin typeface="Times New Roman" pitchFamily="18" charset="0"/>
                <a:ea typeface="宋体" pitchFamily="2" charset="-122"/>
                <a:sym typeface="+mn-ea"/>
              </a:rPr>
              <a:t>私有局域网</a:t>
            </a:r>
            <a:r>
              <a:rPr lang="zh-CN" altLang="en-US" sz="2200" b="1" dirty="0" smtClean="0">
                <a:solidFill>
                  <a:srgbClr val="000000"/>
                </a:solidFill>
                <a:effectLst>
                  <a:outerShdw blurRad="38100" dist="38100" dir="2700000" algn="tl">
                    <a:srgbClr val="000000">
                      <a:alpha val="43137"/>
                    </a:srgbClr>
                  </a:outerShdw>
                </a:effectLst>
                <a:latin typeface="Times New Roman" pitchFamily="18" charset="0"/>
                <a:ea typeface="宋体" pitchFamily="2" charset="-122"/>
                <a:sym typeface="+mn-ea"/>
              </a:rPr>
              <a:t>和</a:t>
            </a:r>
            <a:r>
              <a:rPr lang="zh-CN" altLang="en-US" sz="2200" b="1" dirty="0" smtClean="0">
                <a:solidFill>
                  <a:srgbClr val="0000FF"/>
                </a:solidFill>
                <a:effectLst>
                  <a:outerShdw blurRad="38100" dist="38100" dir="2700000" algn="tl">
                    <a:srgbClr val="000000">
                      <a:alpha val="43137"/>
                    </a:srgbClr>
                  </a:outerShdw>
                </a:effectLst>
                <a:latin typeface="Times New Roman" pitchFamily="18" charset="0"/>
                <a:ea typeface="宋体" pitchFamily="2" charset="-122"/>
                <a:sym typeface="+mn-ea"/>
              </a:rPr>
              <a:t>广域网</a:t>
            </a:r>
            <a:r>
              <a:rPr lang="zh-CN" altLang="en-US" sz="2200" b="1" dirty="0" smtClean="0">
                <a:solidFill>
                  <a:srgbClr val="000000"/>
                </a:solidFill>
                <a:effectLst>
                  <a:outerShdw blurRad="38100" dist="38100" dir="2700000" algn="tl">
                    <a:srgbClr val="000000">
                      <a:alpha val="43137"/>
                    </a:srgbClr>
                  </a:outerShdw>
                </a:effectLst>
                <a:latin typeface="Times New Roman" pitchFamily="18" charset="0"/>
                <a:ea typeface="宋体" pitchFamily="2" charset="-122"/>
                <a:sym typeface="+mn-ea"/>
              </a:rPr>
              <a:t>连接，只有该组织的成员、员工或其他获得授权的人员可以访问。</a:t>
            </a:r>
          </a:p>
          <a:p>
            <a:pPr marL="360000" indent="-360000" algn="just">
              <a:lnSpc>
                <a:spcPct val="150000"/>
              </a:lnSpc>
              <a:spcBef>
                <a:spcPts val="600"/>
              </a:spcBef>
              <a:buClr>
                <a:srgbClr val="493B93"/>
              </a:buClr>
              <a:buSzPct val="90000"/>
              <a:buFont typeface="Wingdings" pitchFamily="2" charset="2"/>
              <a:buChar char="ü"/>
            </a:pPr>
            <a:r>
              <a:rPr lang="zh-CN" altLang="en-US" sz="2200" b="1" dirty="0" smtClean="0">
                <a:solidFill>
                  <a:srgbClr val="FF0000"/>
                </a:solidFill>
                <a:effectLst>
                  <a:outerShdw blurRad="38100" dist="38100" dir="2700000" algn="tl">
                    <a:srgbClr val="000000">
                      <a:alpha val="43137"/>
                    </a:srgbClr>
                  </a:outerShdw>
                </a:effectLst>
                <a:latin typeface="Times New Roman" pitchFamily="18" charset="0"/>
                <a:ea typeface="宋体" pitchFamily="2" charset="-122"/>
                <a:sym typeface="+mn-ea"/>
              </a:rPr>
              <a:t>外联网（</a:t>
            </a:r>
            <a:r>
              <a:rPr lang="en-US" altLang="zh-CN" sz="2200" b="1" dirty="0" smtClean="0">
                <a:solidFill>
                  <a:srgbClr val="FF0000"/>
                </a:solidFill>
                <a:effectLst>
                  <a:outerShdw blurRad="38100" dist="38100" dir="2700000" algn="tl">
                    <a:srgbClr val="000000">
                      <a:alpha val="43137"/>
                    </a:srgbClr>
                  </a:outerShdw>
                </a:effectLst>
                <a:latin typeface="Times New Roman" pitchFamily="18" charset="0"/>
                <a:ea typeface="宋体" pitchFamily="2" charset="-122"/>
                <a:sym typeface="+mn-ea"/>
              </a:rPr>
              <a:t>Extranet</a:t>
            </a:r>
            <a:r>
              <a:rPr lang="zh-CN" altLang="en-US" sz="2200" b="1" dirty="0" smtClean="0">
                <a:solidFill>
                  <a:srgbClr val="FF0000"/>
                </a:solidFill>
                <a:effectLst>
                  <a:outerShdw blurRad="38100" dist="38100" dir="2700000" algn="tl">
                    <a:srgbClr val="000000">
                      <a:alpha val="43137"/>
                    </a:srgbClr>
                  </a:outerShdw>
                </a:effectLst>
                <a:latin typeface="Times New Roman" pitchFamily="18" charset="0"/>
                <a:ea typeface="宋体" pitchFamily="2" charset="-122"/>
                <a:sym typeface="+mn-ea"/>
              </a:rPr>
              <a:t>）</a:t>
            </a:r>
            <a:r>
              <a:rPr lang="en-US" altLang="zh-CN" sz="2200" b="1" dirty="0" smtClean="0">
                <a:solidFill>
                  <a:srgbClr val="000000"/>
                </a:solidFill>
                <a:effectLst>
                  <a:outerShdw blurRad="38100" dist="38100" dir="2700000" algn="tl">
                    <a:srgbClr val="000000">
                      <a:alpha val="43137"/>
                    </a:srgbClr>
                  </a:outerShdw>
                </a:effectLst>
                <a:latin typeface="Times New Roman" pitchFamily="18" charset="0"/>
                <a:ea typeface="宋体" pitchFamily="2" charset="-122"/>
                <a:sym typeface="+mn-ea"/>
              </a:rPr>
              <a:t>– </a:t>
            </a:r>
            <a:r>
              <a:rPr lang="zh-CN" altLang="en-US" sz="2200" b="1" dirty="0" smtClean="0">
                <a:solidFill>
                  <a:srgbClr val="000000"/>
                </a:solidFill>
                <a:effectLst>
                  <a:outerShdw blurRad="38100" dist="38100" dir="2700000" algn="tl">
                    <a:srgbClr val="000000">
                      <a:alpha val="43137"/>
                    </a:srgbClr>
                  </a:outerShdw>
                </a:effectLst>
                <a:latin typeface="Times New Roman" pitchFamily="18" charset="0"/>
                <a:ea typeface="宋体" pitchFamily="2" charset="-122"/>
                <a:sym typeface="+mn-ea"/>
              </a:rPr>
              <a:t>组织可以使用外联网为</a:t>
            </a:r>
            <a:r>
              <a:rPr lang="zh-CN" altLang="en-US" sz="2200" b="1" dirty="0">
                <a:solidFill>
                  <a:srgbClr val="FF00FF"/>
                </a:solidFill>
                <a:effectLst>
                  <a:outerShdw blurRad="38100" dist="38100" dir="2700000" algn="tl">
                    <a:srgbClr val="000000">
                      <a:alpha val="43137"/>
                    </a:srgbClr>
                  </a:outerShdw>
                </a:effectLst>
                <a:latin typeface="Times New Roman" pitchFamily="18" charset="0"/>
                <a:ea typeface="宋体" pitchFamily="2" charset="-122"/>
                <a:sym typeface="+mn-ea"/>
              </a:rPr>
              <a:t>需要本组织数据</a:t>
            </a:r>
            <a:r>
              <a:rPr lang="zh-CN" altLang="en-US" sz="2200" b="1" dirty="0">
                <a:solidFill>
                  <a:srgbClr val="000000"/>
                </a:solidFill>
                <a:effectLst>
                  <a:outerShdw blurRad="38100" dist="38100" dir="2700000" algn="tl">
                    <a:srgbClr val="000000">
                      <a:alpha val="43137"/>
                    </a:srgbClr>
                  </a:outerShdw>
                </a:effectLst>
                <a:latin typeface="Times New Roman" pitchFamily="18" charset="0"/>
                <a:ea typeface="宋体" pitchFamily="2" charset="-122"/>
                <a:sym typeface="+mn-ea"/>
              </a:rPr>
              <a:t>的</a:t>
            </a:r>
            <a:r>
              <a:rPr lang="zh-CN" altLang="en-US" sz="2200" b="1" dirty="0" smtClean="0">
                <a:solidFill>
                  <a:srgbClr val="FF00FF"/>
                </a:solidFill>
                <a:effectLst>
                  <a:outerShdw blurRad="38100" dist="38100" dir="2700000" algn="tl">
                    <a:srgbClr val="000000">
                      <a:alpha val="43137"/>
                    </a:srgbClr>
                  </a:outerShdw>
                </a:effectLst>
                <a:latin typeface="Times New Roman" pitchFamily="18" charset="0"/>
                <a:ea typeface="宋体" pitchFamily="2" charset="-122"/>
                <a:sym typeface="+mn-ea"/>
              </a:rPr>
              <a:t>外部用户</a:t>
            </a:r>
            <a:r>
              <a:rPr lang="zh-CN" altLang="en-US" sz="2200" b="1" dirty="0" smtClean="0">
                <a:solidFill>
                  <a:srgbClr val="000000"/>
                </a:solidFill>
                <a:effectLst>
                  <a:outerShdw blurRad="38100" dist="38100" dir="2700000" algn="tl">
                    <a:srgbClr val="000000">
                      <a:alpha val="43137"/>
                    </a:srgbClr>
                  </a:outerShdw>
                </a:effectLst>
                <a:latin typeface="Times New Roman" pitchFamily="18" charset="0"/>
                <a:ea typeface="宋体" pitchFamily="2" charset="-122"/>
                <a:sym typeface="+mn-ea"/>
              </a:rPr>
              <a:t>提供安全访问。例如公司为</a:t>
            </a:r>
            <a:r>
              <a:rPr lang="zh-CN" altLang="en-US" sz="2200" b="1" dirty="0" smtClean="0">
                <a:solidFill>
                  <a:srgbClr val="0000FF"/>
                </a:solidFill>
                <a:effectLst>
                  <a:outerShdw blurRad="38100" dist="38100" dir="2700000" algn="tl">
                    <a:srgbClr val="000000">
                      <a:alpha val="43137"/>
                    </a:srgbClr>
                  </a:outerShdw>
                </a:effectLst>
                <a:latin typeface="Times New Roman" pitchFamily="18" charset="0"/>
                <a:ea typeface="宋体" pitchFamily="2" charset="-122"/>
                <a:sym typeface="+mn-ea"/>
              </a:rPr>
              <a:t>外部供应商</a:t>
            </a:r>
            <a:r>
              <a:rPr lang="zh-CN" altLang="en-US" sz="2200" b="1" dirty="0" smtClean="0">
                <a:solidFill>
                  <a:srgbClr val="000000"/>
                </a:solidFill>
                <a:effectLst>
                  <a:outerShdw blurRad="38100" dist="38100" dir="2700000" algn="tl">
                    <a:srgbClr val="000000">
                      <a:alpha val="43137"/>
                    </a:srgbClr>
                  </a:outerShdw>
                </a:effectLst>
                <a:latin typeface="Times New Roman" pitchFamily="18" charset="0"/>
                <a:ea typeface="宋体" pitchFamily="2" charset="-122"/>
                <a:sym typeface="+mn-ea"/>
              </a:rPr>
              <a:t>和</a:t>
            </a:r>
            <a:r>
              <a:rPr lang="zh-CN" altLang="en-US" sz="2200" b="1" dirty="0" smtClean="0">
                <a:solidFill>
                  <a:srgbClr val="0000FF"/>
                </a:solidFill>
                <a:effectLst>
                  <a:outerShdw blurRad="38100" dist="38100" dir="2700000" algn="tl">
                    <a:srgbClr val="000000">
                      <a:alpha val="43137"/>
                    </a:srgbClr>
                  </a:outerShdw>
                </a:effectLst>
                <a:latin typeface="Times New Roman" pitchFamily="18" charset="0"/>
                <a:ea typeface="宋体" pitchFamily="2" charset="-122"/>
                <a:sym typeface="+mn-ea"/>
              </a:rPr>
              <a:t>承包商</a:t>
            </a:r>
            <a:r>
              <a:rPr lang="zh-CN" altLang="en-US" sz="2200" b="1" dirty="0" smtClean="0">
                <a:solidFill>
                  <a:srgbClr val="000000"/>
                </a:solidFill>
                <a:effectLst>
                  <a:outerShdw blurRad="38100" dist="38100" dir="2700000" algn="tl">
                    <a:srgbClr val="000000">
                      <a:alpha val="43137"/>
                    </a:srgbClr>
                  </a:outerShdw>
                </a:effectLst>
                <a:latin typeface="Times New Roman" pitchFamily="18" charset="0"/>
                <a:ea typeface="宋体" pitchFamily="2" charset="-122"/>
                <a:sym typeface="+mn-ea"/>
              </a:rPr>
              <a:t>提供访问。</a:t>
            </a:r>
          </a:p>
        </p:txBody>
      </p:sp>
    </p:spTree>
    <p:extLst>
      <p:ext uri="{BB962C8B-B14F-4D97-AF65-F5344CB8AC3E}">
        <p14:creationId xmlns:p14="http://schemas.microsoft.com/office/powerpoint/2010/main" val="125746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000" y="1152000"/>
            <a:ext cx="5177958" cy="50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ctrTitle"/>
          </p:nvPr>
        </p:nvSpPr>
        <p:spPr>
          <a:xfrm>
            <a:off x="360000" y="360000"/>
            <a:ext cx="7920000" cy="720000"/>
          </a:xfrm>
        </p:spPr>
        <p:txBody>
          <a:bodyPr/>
          <a:lstStyle/>
          <a:p>
            <a:pPr fontAlgn="ctr">
              <a:lnSpc>
                <a:spcPct val="100000"/>
              </a:lnSpc>
            </a:pPr>
            <a:r>
              <a:rPr altLang="zh-CN" sz="4000" b="1" dirty="0" smtClean="0">
                <a:latin typeface="Times New Roman" pitchFamily="18" charset="0"/>
                <a:ea typeface="宋体" pitchFamily="2" charset="-122"/>
              </a:rPr>
              <a:t>1.5</a:t>
            </a:r>
            <a:r>
              <a:rPr lang="zh-CN" altLang="en-US" sz="4000" b="1" dirty="0" smtClean="0">
                <a:latin typeface="Times New Roman" pitchFamily="18" charset="0"/>
                <a:ea typeface="宋体" pitchFamily="2" charset="-122"/>
              </a:rPr>
              <a:t>   </a:t>
            </a:r>
            <a:r>
              <a:rPr lang="en-US" altLang="zh-CN" sz="4000" b="1" dirty="0" smtClean="0">
                <a:latin typeface="Times New Roman" pitchFamily="18" charset="0"/>
                <a:ea typeface="宋体" pitchFamily="2" charset="-122"/>
              </a:rPr>
              <a:t>Internet</a:t>
            </a:r>
            <a:r>
              <a:rPr lang="zh-CN" altLang="en-US" sz="4000" b="1" dirty="0" smtClean="0">
                <a:latin typeface="Times New Roman" pitchFamily="18" charset="0"/>
                <a:ea typeface="宋体" pitchFamily="2" charset="-122"/>
              </a:rPr>
              <a:t>连接</a:t>
            </a:r>
            <a:endParaRPr lang="zh-CN" altLang="en-US" sz="4000" b="1" dirty="0">
              <a:latin typeface="Times New Roman" pitchFamily="18" charset="0"/>
              <a:ea typeface="宋体" pitchFamily="2" charset="-122"/>
            </a:endParaRPr>
          </a:p>
        </p:txBody>
      </p:sp>
      <p:sp>
        <p:nvSpPr>
          <p:cNvPr id="7" name="矩形 6"/>
          <p:cNvSpPr/>
          <p:nvPr/>
        </p:nvSpPr>
        <p:spPr>
          <a:xfrm>
            <a:off x="2088000" y="2088000"/>
            <a:ext cx="4680000" cy="3168000"/>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rgbClr val="FFFFFF"/>
              </a:solidFill>
            </a:endParaRPr>
          </a:p>
        </p:txBody>
      </p:sp>
    </p:spTree>
    <p:extLst>
      <p:ext uri="{BB962C8B-B14F-4D97-AF65-F5344CB8AC3E}">
        <p14:creationId xmlns:p14="http://schemas.microsoft.com/office/powerpoint/2010/main" val="133005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752000" y="3060000"/>
            <a:ext cx="4144762" cy="2796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itle 11"/>
          <p:cNvSpPr>
            <a:spLocks noGrp="1"/>
          </p:cNvSpPr>
          <p:nvPr>
            <p:ph type="title"/>
          </p:nvPr>
        </p:nvSpPr>
        <p:spPr>
          <a:xfrm>
            <a:off x="360000" y="360000"/>
            <a:ext cx="7920000" cy="720000"/>
          </a:xfrm>
        </p:spPr>
        <p:txBody>
          <a:bodyPr/>
          <a:lstStyle/>
          <a:p>
            <a:pPr>
              <a:lnSpc>
                <a:spcPct val="100000"/>
              </a:lnSpc>
            </a:pPr>
            <a:r>
              <a:rPr lang="en-US" altLang="zh-CN" sz="3200" b="1" dirty="0" smtClean="0">
                <a:latin typeface="Times New Roman" pitchFamily="18" charset="0"/>
                <a:ea typeface="宋体" pitchFamily="2" charset="-122"/>
              </a:rPr>
              <a:t>1.5.1   </a:t>
            </a:r>
            <a:r>
              <a:rPr lang="zh-CN" altLang="en-US" sz="3200" b="1" dirty="0" smtClean="0">
                <a:latin typeface="Times New Roman" pitchFamily="18" charset="0"/>
                <a:ea typeface="宋体" pitchFamily="2" charset="-122"/>
              </a:rPr>
              <a:t>互联网访问技术</a:t>
            </a:r>
            <a:endParaRPr lang="zh-CN" altLang="en-US" sz="3200" b="1" dirty="0">
              <a:latin typeface="Times New Roman" pitchFamily="18" charset="0"/>
              <a:ea typeface="宋体" pitchFamily="2" charset="-122"/>
            </a:endParaRPr>
          </a:p>
        </p:txBody>
      </p:sp>
      <p:sp>
        <p:nvSpPr>
          <p:cNvPr id="4" name="Text Placeholder 6"/>
          <p:cNvSpPr txBox="1"/>
          <p:nvPr/>
        </p:nvSpPr>
        <p:spPr>
          <a:xfrm>
            <a:off x="432000" y="1260000"/>
            <a:ext cx="6480000" cy="4500000"/>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905"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2005"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24000" indent="-324000">
              <a:lnSpc>
                <a:spcPct val="150000"/>
              </a:lnSpc>
              <a:spcBef>
                <a:spcPts val="0"/>
              </a:spcBef>
              <a:buFont typeface="Wingdings" pitchFamily="2" charset="2"/>
              <a:buChar char="ü"/>
            </a:pPr>
            <a:r>
              <a:rPr lang="zh-CN" altLang="en-US" sz="2400" b="1" dirty="0">
                <a:solidFill>
                  <a:srgbClr val="000000"/>
                </a:solidFill>
                <a:latin typeface="Times New Roman" pitchFamily="18" charset="0"/>
                <a:ea typeface="宋体" pitchFamily="2" charset="-122"/>
              </a:rPr>
              <a:t>互联网服务提供商 （</a:t>
            </a:r>
            <a:r>
              <a:rPr altLang="zh-CN" sz="2400" b="1" dirty="0">
                <a:solidFill>
                  <a:srgbClr val="000000"/>
                </a:solidFill>
                <a:latin typeface="Times New Roman" pitchFamily="18" charset="0"/>
                <a:ea typeface="宋体" pitchFamily="2" charset="-122"/>
              </a:rPr>
              <a:t>ISP</a:t>
            </a:r>
            <a:r>
              <a:rPr lang="zh-CN" altLang="en-US" sz="2400" b="1" dirty="0" smtClean="0">
                <a:solidFill>
                  <a:srgbClr val="000000"/>
                </a:solidFill>
                <a:latin typeface="Times New Roman" pitchFamily="18" charset="0"/>
                <a:ea typeface="宋体" pitchFamily="2" charset="-122"/>
              </a:rPr>
              <a:t>）</a:t>
            </a:r>
            <a:endParaRPr lang="en-US" altLang="zh-CN" sz="2400" b="1" dirty="0" smtClean="0">
              <a:solidFill>
                <a:srgbClr val="000000"/>
              </a:solidFill>
              <a:latin typeface="Times New Roman" pitchFamily="18" charset="0"/>
              <a:ea typeface="宋体" pitchFamily="2" charset="-122"/>
            </a:endParaRPr>
          </a:p>
          <a:p>
            <a:pPr marL="324000" indent="-324000">
              <a:lnSpc>
                <a:spcPct val="150000"/>
              </a:lnSpc>
              <a:spcBef>
                <a:spcPts val="0"/>
              </a:spcBef>
              <a:buFont typeface="Wingdings" pitchFamily="2" charset="2"/>
              <a:buChar char="ü"/>
            </a:pPr>
            <a:r>
              <a:rPr lang="zh-CN" altLang="en-US" sz="2400" b="1" dirty="0" smtClean="0">
                <a:solidFill>
                  <a:srgbClr val="000000"/>
                </a:solidFill>
                <a:latin typeface="Times New Roman" pitchFamily="18" charset="0"/>
                <a:ea typeface="宋体" pitchFamily="2" charset="-122"/>
              </a:rPr>
              <a:t>宽带电缆（宽带有线电视）</a:t>
            </a:r>
            <a:endParaRPr lang="en-US" altLang="zh-CN" sz="2400" b="1" dirty="0" smtClean="0">
              <a:solidFill>
                <a:srgbClr val="000000"/>
              </a:solidFill>
              <a:latin typeface="Times New Roman" pitchFamily="18" charset="0"/>
              <a:ea typeface="宋体" pitchFamily="2" charset="-122"/>
            </a:endParaRPr>
          </a:p>
          <a:p>
            <a:pPr marL="324000" indent="-324000">
              <a:lnSpc>
                <a:spcPct val="150000"/>
              </a:lnSpc>
              <a:spcBef>
                <a:spcPts val="0"/>
              </a:spcBef>
              <a:buFont typeface="Wingdings" pitchFamily="2" charset="2"/>
              <a:buChar char="ü"/>
            </a:pPr>
            <a:r>
              <a:rPr lang="zh-CN" altLang="en-US" sz="2400" b="1" dirty="0" smtClean="0">
                <a:solidFill>
                  <a:srgbClr val="000000"/>
                </a:solidFill>
                <a:latin typeface="Times New Roman" pitchFamily="18" charset="0"/>
                <a:ea typeface="宋体" pitchFamily="2" charset="-122"/>
              </a:rPr>
              <a:t>宽带</a:t>
            </a:r>
            <a:r>
              <a:rPr lang="zh-CN" altLang="en-US" sz="2400" b="1" dirty="0">
                <a:solidFill>
                  <a:srgbClr val="000000"/>
                </a:solidFill>
                <a:latin typeface="Times New Roman" pitchFamily="18" charset="0"/>
                <a:ea typeface="宋体" pitchFamily="2" charset="-122"/>
              </a:rPr>
              <a:t>数字用户线路 </a:t>
            </a:r>
            <a:r>
              <a:rPr lang="zh-CN" altLang="en-US" sz="2400" b="1" dirty="0" smtClean="0">
                <a:solidFill>
                  <a:srgbClr val="000000"/>
                </a:solidFill>
                <a:latin typeface="Times New Roman" pitchFamily="18" charset="0"/>
                <a:ea typeface="宋体" pitchFamily="2" charset="-122"/>
              </a:rPr>
              <a:t>（</a:t>
            </a:r>
            <a:r>
              <a:rPr lang="zh-CN" altLang="en-US" sz="2400" b="1" dirty="0">
                <a:solidFill>
                  <a:srgbClr val="000000"/>
                </a:solidFill>
                <a:latin typeface="Times New Roman" pitchFamily="18" charset="0"/>
                <a:ea typeface="宋体" pitchFamily="2" charset="-122"/>
              </a:rPr>
              <a:t>个人</a:t>
            </a:r>
            <a:r>
              <a:rPr lang="zh-CN" altLang="en-US" sz="2400" b="1" dirty="0" smtClean="0">
                <a:solidFill>
                  <a:srgbClr val="000000"/>
                </a:solidFill>
                <a:latin typeface="Times New Roman" pitchFamily="18" charset="0"/>
                <a:ea typeface="宋体" pitchFamily="2" charset="-122"/>
              </a:rPr>
              <a:t>用户</a:t>
            </a:r>
            <a:r>
              <a:rPr lang="en-US" altLang="zh-CN" sz="2400" b="1" dirty="0" smtClean="0">
                <a:solidFill>
                  <a:srgbClr val="000000"/>
                </a:solidFill>
                <a:latin typeface="Times New Roman" pitchFamily="18" charset="0"/>
                <a:ea typeface="宋体" pitchFamily="2" charset="-122"/>
              </a:rPr>
              <a:t>A</a:t>
            </a:r>
            <a:r>
              <a:rPr altLang="zh-CN" sz="2400" b="1" dirty="0" smtClean="0">
                <a:solidFill>
                  <a:srgbClr val="000000"/>
                </a:solidFill>
                <a:latin typeface="Times New Roman" pitchFamily="18" charset="0"/>
                <a:ea typeface="宋体" pitchFamily="2" charset="-122"/>
              </a:rPr>
              <a:t>DSL</a:t>
            </a:r>
            <a:r>
              <a:rPr lang="zh-CN" altLang="en-US" sz="2400" b="1" dirty="0" smtClean="0">
                <a:solidFill>
                  <a:srgbClr val="000000"/>
                </a:solidFill>
                <a:latin typeface="Times New Roman" pitchFamily="18" charset="0"/>
                <a:ea typeface="宋体" pitchFamily="2" charset="-122"/>
              </a:rPr>
              <a:t>）</a:t>
            </a:r>
            <a:endParaRPr lang="en-US" altLang="zh-CN" sz="2400" b="1" dirty="0" smtClean="0">
              <a:solidFill>
                <a:srgbClr val="000000"/>
              </a:solidFill>
              <a:latin typeface="Times New Roman" pitchFamily="18" charset="0"/>
              <a:ea typeface="宋体" pitchFamily="2" charset="-122"/>
            </a:endParaRPr>
          </a:p>
          <a:p>
            <a:pPr marL="324000" indent="-324000">
              <a:lnSpc>
                <a:spcPct val="150000"/>
              </a:lnSpc>
              <a:spcBef>
                <a:spcPts val="0"/>
              </a:spcBef>
              <a:buFont typeface="Wingdings" pitchFamily="2" charset="2"/>
              <a:buChar char="ü"/>
            </a:pPr>
            <a:r>
              <a:rPr lang="zh-CN" altLang="en-US" sz="2400" b="1" dirty="0" smtClean="0">
                <a:solidFill>
                  <a:srgbClr val="000000"/>
                </a:solidFill>
                <a:latin typeface="Times New Roman" pitchFamily="18" charset="0"/>
                <a:ea typeface="宋体" pitchFamily="2" charset="-122"/>
              </a:rPr>
              <a:t>无线 </a:t>
            </a:r>
            <a:r>
              <a:rPr altLang="zh-CN" sz="2400" b="1" dirty="0" smtClean="0">
                <a:solidFill>
                  <a:srgbClr val="000000"/>
                </a:solidFill>
                <a:latin typeface="Times New Roman" pitchFamily="18" charset="0"/>
                <a:ea typeface="宋体" pitchFamily="2" charset="-122"/>
              </a:rPr>
              <a:t>WAN</a:t>
            </a:r>
            <a:endParaRPr lang="en-US" altLang="zh-CN" sz="2400" b="1" dirty="0" smtClean="0">
              <a:solidFill>
                <a:srgbClr val="000000"/>
              </a:solidFill>
              <a:latin typeface="Times New Roman" pitchFamily="18" charset="0"/>
              <a:ea typeface="宋体" pitchFamily="2" charset="-122"/>
            </a:endParaRPr>
          </a:p>
          <a:p>
            <a:pPr marL="324000" indent="-324000">
              <a:lnSpc>
                <a:spcPct val="150000"/>
              </a:lnSpc>
              <a:spcBef>
                <a:spcPts val="0"/>
              </a:spcBef>
              <a:buFont typeface="Wingdings" pitchFamily="2" charset="2"/>
              <a:buChar char="ü"/>
            </a:pPr>
            <a:r>
              <a:rPr lang="zh-CN" altLang="en-US" sz="2400" b="1" dirty="0" smtClean="0">
                <a:solidFill>
                  <a:srgbClr val="000000"/>
                </a:solidFill>
                <a:latin typeface="Times New Roman" pitchFamily="18" charset="0"/>
                <a:ea typeface="宋体" pitchFamily="2" charset="-122"/>
              </a:rPr>
              <a:t>移动服务</a:t>
            </a:r>
            <a:endParaRPr lang="en-US" altLang="zh-CN" sz="2400" b="1" dirty="0" smtClean="0">
              <a:solidFill>
                <a:srgbClr val="000000"/>
              </a:solidFill>
              <a:latin typeface="Times New Roman" pitchFamily="18" charset="0"/>
              <a:ea typeface="宋体" pitchFamily="2" charset="-122"/>
            </a:endParaRPr>
          </a:p>
          <a:p>
            <a:pPr marL="324000" indent="-324000">
              <a:lnSpc>
                <a:spcPct val="150000"/>
              </a:lnSpc>
              <a:spcBef>
                <a:spcPts val="0"/>
              </a:spcBef>
              <a:buFont typeface="Wingdings" pitchFamily="2" charset="2"/>
              <a:buChar char="ü"/>
            </a:pPr>
            <a:r>
              <a:rPr lang="zh-CN" altLang="en-US" sz="2400" b="1" dirty="0" smtClean="0">
                <a:solidFill>
                  <a:srgbClr val="000000"/>
                </a:solidFill>
                <a:latin typeface="Times New Roman" pitchFamily="18" charset="0"/>
                <a:ea typeface="宋体" pitchFamily="2" charset="-122"/>
              </a:rPr>
              <a:t>办公</a:t>
            </a:r>
            <a:r>
              <a:rPr altLang="zh-CN" sz="2400" b="1" dirty="0" smtClean="0">
                <a:solidFill>
                  <a:srgbClr val="000000"/>
                </a:solidFill>
                <a:latin typeface="Times New Roman" pitchFamily="18" charset="0"/>
                <a:ea typeface="宋体" pitchFamily="2" charset="-122"/>
              </a:rPr>
              <a:t>DSL</a:t>
            </a:r>
            <a:r>
              <a:rPr lang="zh-CN" altLang="en-US" sz="2400" b="1" dirty="0" smtClean="0">
                <a:solidFill>
                  <a:srgbClr val="000000"/>
                </a:solidFill>
                <a:latin typeface="Times New Roman" pitchFamily="18" charset="0"/>
                <a:ea typeface="宋体" pitchFamily="2" charset="-122"/>
              </a:rPr>
              <a:t>（企业用户</a:t>
            </a:r>
            <a:r>
              <a:rPr lang="en-US" altLang="zh-CN" sz="2400" b="1" dirty="0" smtClean="0">
                <a:solidFill>
                  <a:srgbClr val="000000"/>
                </a:solidFill>
                <a:latin typeface="Times New Roman" pitchFamily="18" charset="0"/>
                <a:ea typeface="宋体" pitchFamily="2" charset="-122"/>
              </a:rPr>
              <a:t>SDSL</a:t>
            </a:r>
            <a:r>
              <a:rPr lang="zh-CN" altLang="en-US" sz="2400" b="1" dirty="0" smtClean="0">
                <a:solidFill>
                  <a:srgbClr val="000000"/>
                </a:solidFill>
                <a:latin typeface="Times New Roman" pitchFamily="18" charset="0"/>
                <a:ea typeface="宋体" pitchFamily="2" charset="-122"/>
              </a:rPr>
              <a:t>）</a:t>
            </a:r>
            <a:endParaRPr lang="en-US" altLang="zh-CN" sz="2400" b="1" dirty="0" smtClean="0">
              <a:solidFill>
                <a:srgbClr val="000000"/>
              </a:solidFill>
              <a:latin typeface="Times New Roman" pitchFamily="18" charset="0"/>
              <a:ea typeface="宋体" pitchFamily="2" charset="-122"/>
            </a:endParaRPr>
          </a:p>
          <a:p>
            <a:pPr marL="324000" indent="-324000">
              <a:lnSpc>
                <a:spcPct val="150000"/>
              </a:lnSpc>
              <a:spcBef>
                <a:spcPts val="0"/>
              </a:spcBef>
              <a:buFont typeface="Wingdings" pitchFamily="2" charset="2"/>
              <a:buChar char="ü"/>
            </a:pPr>
            <a:r>
              <a:rPr lang="zh-CN" altLang="en-US" sz="2400" b="1" dirty="0" smtClean="0">
                <a:solidFill>
                  <a:srgbClr val="000000"/>
                </a:solidFill>
                <a:latin typeface="Times New Roman" pitchFamily="18" charset="0"/>
                <a:ea typeface="宋体" pitchFamily="2" charset="-122"/>
              </a:rPr>
              <a:t>租用线路</a:t>
            </a:r>
            <a:endParaRPr lang="en-US" altLang="zh-CN" sz="2400" b="1" dirty="0" smtClean="0">
              <a:solidFill>
                <a:srgbClr val="000000"/>
              </a:solidFill>
              <a:latin typeface="Times New Roman" pitchFamily="18" charset="0"/>
              <a:ea typeface="宋体" pitchFamily="2" charset="-122"/>
            </a:endParaRPr>
          </a:p>
          <a:p>
            <a:pPr marL="324000" indent="-324000">
              <a:lnSpc>
                <a:spcPct val="150000"/>
              </a:lnSpc>
              <a:spcBef>
                <a:spcPts val="0"/>
              </a:spcBef>
              <a:buFont typeface="Wingdings" pitchFamily="2" charset="2"/>
              <a:buChar char="ü"/>
            </a:pPr>
            <a:r>
              <a:rPr lang="zh-CN" altLang="en-US" sz="2400" b="1" dirty="0" smtClean="0">
                <a:solidFill>
                  <a:srgbClr val="000000"/>
                </a:solidFill>
                <a:latin typeface="Times New Roman" pitchFamily="18" charset="0"/>
                <a:ea typeface="宋体" pitchFamily="2" charset="-122"/>
              </a:rPr>
              <a:t>城</a:t>
            </a:r>
            <a:r>
              <a:rPr lang="zh-CN" altLang="en-US" sz="2400" b="1" dirty="0">
                <a:solidFill>
                  <a:srgbClr val="000000"/>
                </a:solidFill>
                <a:latin typeface="Times New Roman" pitchFamily="18" charset="0"/>
                <a:ea typeface="宋体" pitchFamily="2" charset="-122"/>
              </a:rPr>
              <a:t>域以太网</a:t>
            </a:r>
          </a:p>
        </p:txBody>
      </p:sp>
    </p:spTree>
    <p:extLst>
      <p:ext uri="{BB962C8B-B14F-4D97-AF65-F5344CB8AC3E}">
        <p14:creationId xmlns:p14="http://schemas.microsoft.com/office/powerpoint/2010/main" val="72442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7920000" cy="720000"/>
          </a:xfrm>
        </p:spPr>
        <p:txBody>
          <a:bodyPr/>
          <a:lstStyle/>
          <a:p>
            <a:pPr>
              <a:lnSpc>
                <a:spcPct val="100000"/>
              </a:lnSpc>
            </a:pPr>
            <a:r>
              <a:rPr lang="en-US" altLang="zh-CN" sz="3200" b="1" dirty="0" smtClean="0">
                <a:latin typeface="Times New Roman" pitchFamily="18" charset="0"/>
                <a:ea typeface="宋体" pitchFamily="2" charset="-122"/>
              </a:rPr>
              <a:t>1.5.2   </a:t>
            </a:r>
            <a:r>
              <a:rPr lang="zh-CN" altLang="en-US" sz="3200" b="1" dirty="0" smtClean="0">
                <a:latin typeface="Times New Roman" pitchFamily="18" charset="0"/>
                <a:ea typeface="宋体" pitchFamily="2" charset="-122"/>
              </a:rPr>
              <a:t>家庭和小型办公室互联网连接</a:t>
            </a:r>
            <a:endParaRPr lang="zh-CN" altLang="en-US" sz="3200" b="1" dirty="0">
              <a:latin typeface="Times New Roman" pitchFamily="18" charset="0"/>
              <a:ea typeface="宋体" pitchFamily="2"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6000" y="1296000"/>
            <a:ext cx="6440001" cy="4920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662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4000" y="432000"/>
            <a:ext cx="8460000" cy="5688000"/>
          </a:xfrm>
          <a:prstGeom prst="rect">
            <a:avLst/>
          </a:prstGeom>
          <a:noFill/>
        </p:spPr>
        <p:txBody>
          <a:bodyPr wrap="square" rtlCol="0" anchor="t">
            <a:spAutoFit/>
          </a:bodyPr>
          <a:lstStyle/>
          <a:p>
            <a:pPr marL="324000" indent="-324000" algn="just">
              <a:lnSpc>
                <a:spcPts val="3800"/>
              </a:lnSpc>
              <a:spcBef>
                <a:spcPts val="600"/>
              </a:spcBef>
              <a:buClr>
                <a:srgbClr val="493B93"/>
              </a:buClr>
              <a:buSzPct val="90000"/>
              <a:buFont typeface="Wingdings" pitchFamily="2" charset="2"/>
              <a:buChar char="ü"/>
            </a:pPr>
            <a:r>
              <a:rPr lang="zh-CN" altLang="en-US" sz="2400" b="1" dirty="0" smtClean="0">
                <a:solidFill>
                  <a:srgbClr val="0000FF"/>
                </a:solidFill>
                <a:latin typeface="Times New Roman" pitchFamily="18" charset="0"/>
                <a:ea typeface="宋体" pitchFamily="2" charset="-122"/>
                <a:sym typeface="+mn-ea"/>
              </a:rPr>
              <a:t>同轴电缆</a:t>
            </a:r>
            <a:r>
              <a:rPr lang="zh-CN" altLang="en-US" sz="2400" b="1" dirty="0" smtClean="0">
                <a:solidFill>
                  <a:srgbClr val="000000"/>
                </a:solidFill>
                <a:latin typeface="Times New Roman" pitchFamily="18" charset="0"/>
                <a:ea typeface="宋体" pitchFamily="2" charset="-122"/>
                <a:sym typeface="+mn-ea"/>
              </a:rPr>
              <a:t>：通过有线电视线路连接</a:t>
            </a:r>
            <a:r>
              <a:rPr lang="zh-CN" altLang="en-US" sz="2400" b="1" dirty="0" smtClean="0">
                <a:solidFill>
                  <a:srgbClr val="000000"/>
                </a:solidFill>
                <a:latin typeface="Times New Roman" pitchFamily="18" charset="0"/>
                <a:ea typeface="宋体" pitchFamily="2" charset="-122"/>
                <a:cs typeface="Times New Roman" pitchFamily="18" charset="0"/>
                <a:sym typeface="+mn-ea"/>
              </a:rPr>
              <a:t>Internet</a:t>
            </a:r>
            <a:r>
              <a:rPr lang="zh-CN" altLang="en-US" sz="2400" b="1" dirty="0" smtClean="0">
                <a:solidFill>
                  <a:srgbClr val="000000"/>
                </a:solidFill>
                <a:latin typeface="Times New Roman" pitchFamily="18" charset="0"/>
                <a:ea typeface="宋体" pitchFamily="2" charset="-122"/>
                <a:sym typeface="+mn-ea"/>
              </a:rPr>
              <a:t>，</a:t>
            </a:r>
            <a:r>
              <a:rPr lang="zh-CN" altLang="en-US" sz="2400" b="1" dirty="0" smtClean="0">
                <a:solidFill>
                  <a:srgbClr val="000000"/>
                </a:solidFill>
                <a:latin typeface="Times New Roman" pitchFamily="18" charset="0"/>
                <a:ea typeface="宋体" pitchFamily="2" charset="-122"/>
                <a:cs typeface="Times New Roman" pitchFamily="18" charset="0"/>
                <a:sym typeface="+mn-ea"/>
              </a:rPr>
              <a:t>网络</a:t>
            </a:r>
            <a:r>
              <a:rPr lang="zh-CN" altLang="en-US" sz="2400" b="1" dirty="0" smtClean="0">
                <a:solidFill>
                  <a:srgbClr val="000000"/>
                </a:solidFill>
                <a:latin typeface="Times New Roman" pitchFamily="18" charset="0"/>
                <a:ea typeface="宋体" pitchFamily="2" charset="-122"/>
                <a:sym typeface="+mn-ea"/>
              </a:rPr>
              <a:t>数据在有线电视电缆上进行传输。</a:t>
            </a:r>
            <a:endParaRPr lang="en-US" altLang="zh-CN" sz="2400" b="1" dirty="0" smtClean="0">
              <a:solidFill>
                <a:srgbClr val="000000"/>
              </a:solidFill>
              <a:latin typeface="Times New Roman" pitchFamily="18" charset="0"/>
              <a:ea typeface="宋体" pitchFamily="2" charset="-122"/>
              <a:sym typeface="+mn-ea"/>
            </a:endParaRPr>
          </a:p>
          <a:p>
            <a:pPr marL="324000" indent="-324000" algn="just">
              <a:lnSpc>
                <a:spcPts val="3800"/>
              </a:lnSpc>
              <a:spcBef>
                <a:spcPts val="600"/>
              </a:spcBef>
              <a:buClr>
                <a:srgbClr val="493B93"/>
              </a:buClr>
              <a:buSzPct val="90000"/>
              <a:buFont typeface="Wingdings" pitchFamily="2" charset="2"/>
              <a:buChar char="ü"/>
            </a:pPr>
            <a:r>
              <a:rPr lang="zh-CN" altLang="en-US" sz="2400" b="1" dirty="0" smtClean="0">
                <a:solidFill>
                  <a:srgbClr val="0000FF"/>
                </a:solidFill>
                <a:latin typeface="Times New Roman" pitchFamily="18" charset="0"/>
                <a:ea typeface="宋体" pitchFamily="2" charset="-122"/>
                <a:sym typeface="+mn-ea"/>
              </a:rPr>
              <a:t>DSL</a:t>
            </a:r>
            <a:r>
              <a:rPr lang="zh-CN" altLang="en-US" sz="2400" b="1" dirty="0" smtClean="0">
                <a:solidFill>
                  <a:srgbClr val="000000"/>
                </a:solidFill>
                <a:latin typeface="Times New Roman" pitchFamily="18" charset="0"/>
                <a:ea typeface="宋体" pitchFamily="2" charset="-122"/>
                <a:sym typeface="+mn-ea"/>
              </a:rPr>
              <a:t>：数字用户线路。通常</a:t>
            </a:r>
            <a:r>
              <a:rPr lang="zh-CN" altLang="en-US" sz="2400" b="1" dirty="0" smtClean="0">
                <a:solidFill>
                  <a:srgbClr val="FF00FF"/>
                </a:solidFill>
                <a:latin typeface="Times New Roman" pitchFamily="18" charset="0"/>
                <a:ea typeface="宋体" pitchFamily="2" charset="-122"/>
                <a:sym typeface="+mn-ea"/>
              </a:rPr>
              <a:t>个人用户</a:t>
            </a:r>
            <a:r>
              <a:rPr lang="zh-CN" altLang="en-US" sz="2400" b="1" dirty="0" smtClean="0">
                <a:solidFill>
                  <a:srgbClr val="000000"/>
                </a:solidFill>
                <a:latin typeface="Times New Roman" pitchFamily="18" charset="0"/>
                <a:ea typeface="宋体" pitchFamily="2" charset="-122"/>
                <a:sym typeface="+mn-ea"/>
              </a:rPr>
              <a:t>会选择使用</a:t>
            </a:r>
            <a:r>
              <a:rPr lang="zh-CN" altLang="en-US" sz="2400" b="1" dirty="0" smtClean="0">
                <a:solidFill>
                  <a:srgbClr val="0000FF"/>
                </a:solidFill>
                <a:latin typeface="Times New Roman" pitchFamily="18" charset="0"/>
                <a:ea typeface="宋体" pitchFamily="2" charset="-122"/>
                <a:sym typeface="+mn-ea"/>
              </a:rPr>
              <a:t>非对称DSL（ADSL）</a:t>
            </a:r>
            <a:r>
              <a:rPr lang="zh-CN" altLang="en-US" sz="2400" b="1" dirty="0" smtClean="0">
                <a:solidFill>
                  <a:srgbClr val="000000"/>
                </a:solidFill>
                <a:latin typeface="Times New Roman" pitchFamily="18" charset="0"/>
                <a:ea typeface="宋体" pitchFamily="2" charset="-122"/>
                <a:sym typeface="+mn-ea"/>
              </a:rPr>
              <a:t>，特点是下载速度高于上传速度。</a:t>
            </a:r>
            <a:endParaRPr lang="en-US" altLang="zh-CN" sz="2400" b="1" dirty="0" smtClean="0">
              <a:solidFill>
                <a:srgbClr val="000000"/>
              </a:solidFill>
              <a:latin typeface="Times New Roman" pitchFamily="18" charset="0"/>
              <a:ea typeface="宋体" pitchFamily="2" charset="-122"/>
              <a:sym typeface="+mn-ea"/>
            </a:endParaRPr>
          </a:p>
          <a:p>
            <a:pPr marL="324000" indent="-324000" algn="just">
              <a:lnSpc>
                <a:spcPts val="3800"/>
              </a:lnSpc>
              <a:spcBef>
                <a:spcPts val="600"/>
              </a:spcBef>
              <a:buClr>
                <a:srgbClr val="493B93"/>
              </a:buClr>
              <a:buSzPct val="90000"/>
              <a:buFont typeface="Wingdings" pitchFamily="2" charset="2"/>
              <a:buChar char="ü"/>
            </a:pPr>
            <a:r>
              <a:rPr lang="zh-CN" altLang="en-US" sz="2400" b="1" dirty="0" smtClean="0">
                <a:solidFill>
                  <a:srgbClr val="0000FF"/>
                </a:solidFill>
                <a:latin typeface="Times New Roman" pitchFamily="18" charset="0"/>
                <a:ea typeface="宋体" pitchFamily="2" charset="-122"/>
                <a:sym typeface="+mn-ea"/>
              </a:rPr>
              <a:t>移动电话（蜂窝网）</a:t>
            </a:r>
            <a:r>
              <a:rPr lang="zh-CN" altLang="en-US" sz="2400" b="1" dirty="0" smtClean="0">
                <a:solidFill>
                  <a:srgbClr val="000000"/>
                </a:solidFill>
                <a:latin typeface="Times New Roman" pitchFamily="18" charset="0"/>
                <a:ea typeface="宋体" pitchFamily="2" charset="-122"/>
                <a:sym typeface="+mn-ea"/>
              </a:rPr>
              <a:t>：通过手机上网，只要能收到手机信号，就能访问Internet。</a:t>
            </a:r>
            <a:endParaRPr lang="en-US" altLang="zh-CN" sz="2400" b="1" dirty="0" smtClean="0">
              <a:solidFill>
                <a:srgbClr val="000000"/>
              </a:solidFill>
              <a:latin typeface="Times New Roman" pitchFamily="18" charset="0"/>
              <a:ea typeface="宋体" pitchFamily="2" charset="-122"/>
              <a:sym typeface="+mn-ea"/>
            </a:endParaRPr>
          </a:p>
          <a:p>
            <a:pPr marL="324000" indent="-324000" algn="just">
              <a:lnSpc>
                <a:spcPts val="3800"/>
              </a:lnSpc>
              <a:spcBef>
                <a:spcPts val="600"/>
              </a:spcBef>
              <a:buClr>
                <a:srgbClr val="493B93"/>
              </a:buClr>
              <a:buSzPct val="90000"/>
              <a:buFont typeface="Wingdings" pitchFamily="2" charset="2"/>
              <a:buChar char="ü"/>
            </a:pPr>
            <a:r>
              <a:rPr lang="zh-CN" altLang="en-US" sz="2400" b="1" dirty="0" smtClean="0">
                <a:solidFill>
                  <a:srgbClr val="0000FF"/>
                </a:solidFill>
                <a:latin typeface="Times New Roman" pitchFamily="18" charset="0"/>
                <a:ea typeface="宋体" pitchFamily="2" charset="-122"/>
                <a:sym typeface="+mn-ea"/>
              </a:rPr>
              <a:t>卫星</a:t>
            </a:r>
            <a:r>
              <a:rPr lang="zh-CN" altLang="en-US" sz="2400" b="1" dirty="0" smtClean="0">
                <a:solidFill>
                  <a:srgbClr val="000000"/>
                </a:solidFill>
                <a:latin typeface="Times New Roman" pitchFamily="18" charset="0"/>
                <a:ea typeface="宋体" pitchFamily="2" charset="-122"/>
                <a:sym typeface="+mn-ea"/>
              </a:rPr>
              <a:t>：对于没有Internet连接的地方来说，能获得卫星信号非常有用。卫星天线要求到卫星的视线要清晰、无遮挡。</a:t>
            </a:r>
            <a:endParaRPr lang="en-US" altLang="zh-CN" sz="2400" b="1" dirty="0" smtClean="0">
              <a:solidFill>
                <a:srgbClr val="000000"/>
              </a:solidFill>
              <a:latin typeface="Times New Roman" pitchFamily="18" charset="0"/>
              <a:ea typeface="宋体" pitchFamily="2" charset="-122"/>
              <a:sym typeface="+mn-ea"/>
            </a:endParaRPr>
          </a:p>
          <a:p>
            <a:pPr marL="324000" indent="-324000" algn="just">
              <a:lnSpc>
                <a:spcPts val="3800"/>
              </a:lnSpc>
              <a:spcBef>
                <a:spcPts val="600"/>
              </a:spcBef>
              <a:buClr>
                <a:srgbClr val="493B93"/>
              </a:buClr>
              <a:buSzPct val="90000"/>
              <a:buFont typeface="Wingdings" pitchFamily="2" charset="2"/>
              <a:buChar char="ü"/>
            </a:pPr>
            <a:r>
              <a:rPr lang="zh-CN" altLang="en-US" sz="2400" b="1" dirty="0" smtClean="0">
                <a:solidFill>
                  <a:srgbClr val="0000FF"/>
                </a:solidFill>
                <a:latin typeface="Times New Roman" pitchFamily="18" charset="0"/>
                <a:ea typeface="宋体" pitchFamily="2" charset="-122"/>
                <a:sym typeface="+mn-ea"/>
              </a:rPr>
              <a:t>拨号电话</a:t>
            </a:r>
            <a:r>
              <a:rPr lang="zh-CN" altLang="en-US" sz="2400" b="1" dirty="0" smtClean="0">
                <a:solidFill>
                  <a:srgbClr val="000000"/>
                </a:solidFill>
                <a:latin typeface="Times New Roman" pitchFamily="18" charset="0"/>
                <a:ea typeface="宋体" pitchFamily="2" charset="-122"/>
                <a:sym typeface="+mn-ea"/>
              </a:rPr>
              <a:t>：使用电话线和调制解调器，费用相对较低。拨号调制解调器连接提供的低带宽，通常不足以用于大型数据传输。</a:t>
            </a:r>
            <a:endParaRPr lang="zh-CN" altLang="en-US" sz="2400" b="1" i="1" dirty="0" smtClean="0">
              <a:solidFill>
                <a:srgbClr val="FF00FF"/>
              </a:solidFill>
              <a:latin typeface="Times New Roman" pitchFamily="18" charset="0"/>
              <a:ea typeface="宋体" pitchFamily="2" charset="-122"/>
              <a:sym typeface="+mn-ea"/>
            </a:endParaRPr>
          </a:p>
        </p:txBody>
      </p:sp>
    </p:spTree>
    <p:extLst>
      <p:ext uri="{BB962C8B-B14F-4D97-AF65-F5344CB8AC3E}">
        <p14:creationId xmlns:p14="http://schemas.microsoft.com/office/powerpoint/2010/main" val="118642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7920000" cy="720000"/>
          </a:xfrm>
        </p:spPr>
        <p:txBody>
          <a:bodyPr/>
          <a:lstStyle/>
          <a:p>
            <a:pPr>
              <a:lnSpc>
                <a:spcPct val="100000"/>
              </a:lnSpc>
            </a:pPr>
            <a:r>
              <a:rPr lang="en-US" altLang="zh-CN" sz="3200" b="1" dirty="0" smtClean="0">
                <a:latin typeface="Times New Roman" pitchFamily="18" charset="0"/>
                <a:ea typeface="宋体" pitchFamily="2" charset="-122"/>
              </a:rPr>
              <a:t>1.5.3   </a:t>
            </a:r>
            <a:r>
              <a:rPr lang="zh-CN" altLang="en-US" sz="3200" b="1" dirty="0" smtClean="0">
                <a:latin typeface="Times New Roman" pitchFamily="18" charset="0"/>
                <a:ea typeface="宋体" pitchFamily="2" charset="-122"/>
              </a:rPr>
              <a:t>企业互联网连接</a:t>
            </a:r>
            <a:endParaRPr lang="zh-CN" altLang="en-US" sz="3200" b="1" dirty="0">
              <a:latin typeface="Times New Roman" pitchFamily="18" charset="0"/>
              <a:ea typeface="宋体" pitchFamily="2"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2000" y="1620000"/>
            <a:ext cx="8280000" cy="3756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010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6000" y="432000"/>
            <a:ext cx="8280000" cy="5760551"/>
          </a:xfrm>
          <a:prstGeom prst="rect">
            <a:avLst/>
          </a:prstGeom>
          <a:noFill/>
        </p:spPr>
        <p:txBody>
          <a:bodyPr wrap="square" rtlCol="0" anchor="t">
            <a:spAutoFit/>
          </a:bodyPr>
          <a:lstStyle/>
          <a:p>
            <a:pPr marL="324000" indent="-324000" algn="just">
              <a:lnSpc>
                <a:spcPts val="3800"/>
              </a:lnSpc>
              <a:spcBef>
                <a:spcPts val="600"/>
              </a:spcBef>
              <a:buClr>
                <a:srgbClr val="493B93"/>
              </a:buClr>
              <a:buSzPct val="90000"/>
              <a:buFont typeface="Arial" pitchFamily="34" charset="0"/>
              <a:buNone/>
            </a:pPr>
            <a:r>
              <a:rPr lang="en-US" altLang="zh-CN" sz="2400" b="1" dirty="0" smtClean="0">
                <a:solidFill>
                  <a:srgbClr val="000000"/>
                </a:solidFill>
                <a:latin typeface="Times New Roman" pitchFamily="18" charset="0"/>
                <a:ea typeface="宋体" pitchFamily="2" charset="-122"/>
                <a:sym typeface="+mn-ea"/>
              </a:rPr>
              <a:t>	</a:t>
            </a:r>
            <a:r>
              <a:rPr lang="zh-CN" altLang="en-US" sz="2400" b="1" dirty="0" smtClean="0">
                <a:solidFill>
                  <a:srgbClr val="000000"/>
                </a:solidFill>
                <a:latin typeface="Times New Roman" pitchFamily="18" charset="0"/>
                <a:ea typeface="宋体" pitchFamily="2" charset="-122"/>
                <a:sym typeface="+mn-ea"/>
              </a:rPr>
              <a:t>企业通常需要</a:t>
            </a:r>
            <a:r>
              <a:rPr lang="zh-CN" altLang="en-US" sz="2400" b="1" dirty="0" smtClean="0">
                <a:solidFill>
                  <a:srgbClr val="FF0000"/>
                </a:solidFill>
                <a:latin typeface="Times New Roman" pitchFamily="18" charset="0"/>
                <a:ea typeface="宋体" pitchFamily="2" charset="-122"/>
                <a:sym typeface="+mn-ea"/>
              </a:rPr>
              <a:t>更高带宽</a:t>
            </a:r>
            <a:r>
              <a:rPr lang="zh-CN" altLang="en-US" sz="2400" b="1" dirty="0" smtClean="0">
                <a:solidFill>
                  <a:srgbClr val="000000"/>
                </a:solidFill>
                <a:latin typeface="Times New Roman" pitchFamily="18" charset="0"/>
                <a:ea typeface="宋体" pitchFamily="2" charset="-122"/>
                <a:sym typeface="+mn-ea"/>
              </a:rPr>
              <a:t>、</a:t>
            </a:r>
            <a:r>
              <a:rPr lang="zh-CN" altLang="en-US" sz="2400" b="1" dirty="0" smtClean="0">
                <a:solidFill>
                  <a:srgbClr val="FF0000"/>
                </a:solidFill>
                <a:latin typeface="Times New Roman" pitchFamily="18" charset="0"/>
                <a:ea typeface="宋体" pitchFamily="2" charset="-122"/>
                <a:sym typeface="+mn-ea"/>
              </a:rPr>
              <a:t>专用带宽</a:t>
            </a:r>
            <a:r>
              <a:rPr lang="zh-CN" altLang="en-US" sz="2400" b="1" dirty="0" smtClean="0">
                <a:solidFill>
                  <a:srgbClr val="000000"/>
                </a:solidFill>
                <a:latin typeface="Times New Roman" pitchFamily="18" charset="0"/>
                <a:ea typeface="宋体" pitchFamily="2" charset="-122"/>
                <a:sym typeface="+mn-ea"/>
              </a:rPr>
              <a:t>和</a:t>
            </a:r>
            <a:r>
              <a:rPr lang="zh-CN" altLang="en-US" sz="2400" b="1" dirty="0" smtClean="0">
                <a:solidFill>
                  <a:srgbClr val="FF0000"/>
                </a:solidFill>
                <a:latin typeface="Times New Roman" pitchFamily="18" charset="0"/>
                <a:ea typeface="宋体" pitchFamily="2" charset="-122"/>
                <a:sym typeface="+mn-ea"/>
              </a:rPr>
              <a:t>托管服务</a:t>
            </a:r>
            <a:r>
              <a:rPr lang="zh-CN" altLang="en-US" sz="2400" b="1" dirty="0" smtClean="0">
                <a:solidFill>
                  <a:srgbClr val="000000"/>
                </a:solidFill>
                <a:latin typeface="Times New Roman" pitchFamily="18" charset="0"/>
                <a:ea typeface="宋体" pitchFamily="2" charset="-122"/>
                <a:sym typeface="+mn-ea"/>
              </a:rPr>
              <a:t>。</a:t>
            </a:r>
          </a:p>
          <a:p>
            <a:pPr marL="324000" indent="-324000" algn="just">
              <a:lnSpc>
                <a:spcPts val="3800"/>
              </a:lnSpc>
              <a:spcBef>
                <a:spcPts val="600"/>
              </a:spcBef>
              <a:buClr>
                <a:srgbClr val="493B93"/>
              </a:buClr>
              <a:buSzPct val="90000"/>
              <a:buFont typeface="Wingdings" pitchFamily="2" charset="2"/>
              <a:buChar char="ü"/>
            </a:pPr>
            <a:r>
              <a:rPr lang="zh-CN" altLang="en-US" sz="2400" b="1" dirty="0" smtClean="0">
                <a:solidFill>
                  <a:srgbClr val="FF0000"/>
                </a:solidFill>
                <a:latin typeface="Times New Roman" pitchFamily="18" charset="0"/>
                <a:ea typeface="宋体" pitchFamily="2" charset="-122"/>
                <a:sym typeface="+mn-ea"/>
              </a:rPr>
              <a:t>专用租用线路</a:t>
            </a:r>
            <a:r>
              <a:rPr lang="zh-CN" altLang="en-US" sz="2400" b="1" dirty="0" smtClean="0">
                <a:solidFill>
                  <a:srgbClr val="000000"/>
                </a:solidFill>
                <a:latin typeface="Times New Roman" pitchFamily="18" charset="0"/>
                <a:ea typeface="宋体" pitchFamily="2" charset="-122"/>
                <a:sym typeface="+mn-ea"/>
              </a:rPr>
              <a:t>（</a:t>
            </a:r>
            <a:r>
              <a:rPr lang="zh-CN" altLang="en-US" sz="2400" b="1" dirty="0" smtClean="0">
                <a:solidFill>
                  <a:srgbClr val="FF0000"/>
                </a:solidFill>
                <a:latin typeface="Times New Roman" pitchFamily="18" charset="0"/>
                <a:ea typeface="宋体" pitchFamily="2" charset="-122"/>
                <a:sym typeface="+mn-ea"/>
              </a:rPr>
              <a:t>“专线”</a:t>
            </a:r>
            <a:r>
              <a:rPr lang="zh-CN" altLang="en-US" sz="2400" b="1" dirty="0" smtClean="0">
                <a:solidFill>
                  <a:srgbClr val="000000"/>
                </a:solidFill>
                <a:latin typeface="Times New Roman" pitchFamily="18" charset="0"/>
                <a:ea typeface="宋体" pitchFamily="2" charset="-122"/>
                <a:sym typeface="+mn-ea"/>
              </a:rPr>
              <a:t>）：租用线路是</a:t>
            </a:r>
            <a:r>
              <a:rPr lang="en-US" altLang="zh-CN" sz="2400" b="1" dirty="0" smtClean="0">
                <a:solidFill>
                  <a:srgbClr val="0000FF"/>
                </a:solidFill>
                <a:latin typeface="Times New Roman" pitchFamily="18" charset="0"/>
                <a:ea typeface="宋体" pitchFamily="2" charset="-122"/>
                <a:sym typeface="+mn-ea"/>
              </a:rPr>
              <a:t>ISP</a:t>
            </a:r>
            <a:r>
              <a:rPr lang="zh-CN" altLang="en-US" sz="2400" b="1" dirty="0" smtClean="0">
                <a:solidFill>
                  <a:srgbClr val="000000"/>
                </a:solidFill>
                <a:latin typeface="Times New Roman" pitchFamily="18" charset="0"/>
                <a:ea typeface="宋体" pitchFamily="2" charset="-122"/>
                <a:sym typeface="+mn-ea"/>
              </a:rPr>
              <a:t>为地理位置分散的办公室的保留的专用线路，提供个人语音与数据网络。专用线路通常按月或按年租用，价格较昂贵。</a:t>
            </a:r>
            <a:endParaRPr lang="en-US" altLang="zh-CN" sz="2400" b="1" dirty="0" smtClean="0">
              <a:solidFill>
                <a:srgbClr val="000000"/>
              </a:solidFill>
              <a:latin typeface="Times New Roman" pitchFamily="18" charset="0"/>
              <a:ea typeface="宋体" pitchFamily="2" charset="-122"/>
              <a:sym typeface="+mn-ea"/>
            </a:endParaRPr>
          </a:p>
          <a:p>
            <a:pPr marL="324000" indent="-324000" algn="just">
              <a:lnSpc>
                <a:spcPts val="3800"/>
              </a:lnSpc>
              <a:spcBef>
                <a:spcPts val="600"/>
              </a:spcBef>
              <a:buClr>
                <a:srgbClr val="493B93"/>
              </a:buClr>
              <a:buSzPct val="90000"/>
              <a:buFont typeface="Wingdings" pitchFamily="2" charset="2"/>
              <a:buChar char="ü"/>
            </a:pPr>
            <a:r>
              <a:rPr lang="zh-CN" altLang="en-US" sz="2400" b="1" dirty="0" smtClean="0">
                <a:solidFill>
                  <a:srgbClr val="0000FF"/>
                </a:solidFill>
                <a:latin typeface="Times New Roman" pitchFamily="18" charset="0"/>
                <a:ea typeface="宋体" pitchFamily="2" charset="-122"/>
                <a:sym typeface="+mn-ea"/>
              </a:rPr>
              <a:t>以太网WAN</a:t>
            </a:r>
            <a:r>
              <a:rPr lang="zh-CN" altLang="en-US" sz="2400" b="1" dirty="0" smtClean="0">
                <a:solidFill>
                  <a:srgbClr val="000000"/>
                </a:solidFill>
                <a:latin typeface="Times New Roman" pitchFamily="18" charset="0"/>
                <a:ea typeface="宋体" pitchFamily="2" charset="-122"/>
                <a:sym typeface="+mn-ea"/>
              </a:rPr>
              <a:t>（</a:t>
            </a:r>
            <a:r>
              <a:rPr lang="zh-CN" altLang="en-US" sz="2400" b="1" dirty="0" smtClean="0">
                <a:solidFill>
                  <a:srgbClr val="0000FF"/>
                </a:solidFill>
                <a:latin typeface="Times New Roman" pitchFamily="18" charset="0"/>
                <a:ea typeface="宋体" pitchFamily="2" charset="-122"/>
                <a:sym typeface="+mn-ea"/>
              </a:rPr>
              <a:t>城域以太网</a:t>
            </a:r>
            <a:r>
              <a:rPr lang="zh-CN" altLang="en-US" sz="2400" b="1" dirty="0" smtClean="0">
                <a:solidFill>
                  <a:srgbClr val="000000"/>
                </a:solidFill>
                <a:latin typeface="Times New Roman" pitchFamily="18" charset="0"/>
                <a:ea typeface="宋体" pitchFamily="2" charset="-122"/>
                <a:sym typeface="+mn-ea"/>
              </a:rPr>
              <a:t>）：</a:t>
            </a:r>
            <a:r>
              <a:rPr lang="zh-CN" altLang="en-US" sz="2400" b="1" dirty="0" smtClean="0">
                <a:solidFill>
                  <a:srgbClr val="0000FF"/>
                </a:solidFill>
                <a:latin typeface="Times New Roman" pitchFamily="18" charset="0"/>
                <a:ea typeface="宋体" pitchFamily="2" charset="-122"/>
                <a:sym typeface="+mn-ea"/>
              </a:rPr>
              <a:t>以太网</a:t>
            </a:r>
            <a:r>
              <a:rPr lang="zh-CN" altLang="en-US" sz="2400" b="1" dirty="0" smtClean="0">
                <a:solidFill>
                  <a:srgbClr val="000000"/>
                </a:solidFill>
                <a:latin typeface="Times New Roman" pitchFamily="18" charset="0"/>
                <a:ea typeface="宋体" pitchFamily="2" charset="-122"/>
                <a:sym typeface="+mn-ea"/>
              </a:rPr>
              <a:t>是一种</a:t>
            </a:r>
            <a:r>
              <a:rPr lang="zh-CN" altLang="en-US" sz="2400" b="1" dirty="0" smtClean="0">
                <a:solidFill>
                  <a:srgbClr val="0000FF"/>
                </a:solidFill>
                <a:latin typeface="Times New Roman" pitchFamily="18" charset="0"/>
                <a:ea typeface="宋体" pitchFamily="2" charset="-122"/>
                <a:sym typeface="+mn-ea"/>
              </a:rPr>
              <a:t>LAN</a:t>
            </a:r>
            <a:r>
              <a:rPr lang="zh-CN" altLang="en-US" sz="2400" b="1" dirty="0" smtClean="0">
                <a:solidFill>
                  <a:srgbClr val="000000"/>
                </a:solidFill>
                <a:latin typeface="Times New Roman" pitchFamily="18" charset="0"/>
                <a:ea typeface="宋体" pitchFamily="2" charset="-122"/>
                <a:sym typeface="+mn-ea"/>
              </a:rPr>
              <a:t>技术，现在可以将以太网的技术</a:t>
            </a:r>
            <a:r>
              <a:rPr lang="zh-CN" altLang="en-US" sz="2400" b="1" dirty="0">
                <a:solidFill>
                  <a:srgbClr val="000000"/>
                </a:solidFill>
                <a:latin typeface="Times New Roman" pitchFamily="18" charset="0"/>
                <a:ea typeface="宋体" pitchFamily="2" charset="-122"/>
                <a:sym typeface="+mn-ea"/>
              </a:rPr>
              <a:t>优势</a:t>
            </a:r>
            <a:r>
              <a:rPr lang="zh-CN" altLang="en-US" sz="2400" b="1" dirty="0" smtClean="0">
                <a:solidFill>
                  <a:srgbClr val="000000"/>
                </a:solidFill>
                <a:latin typeface="Times New Roman" pitchFamily="18" charset="0"/>
                <a:ea typeface="宋体" pitchFamily="2" charset="-122"/>
                <a:sym typeface="+mn-ea"/>
              </a:rPr>
              <a:t>扩展应用到</a:t>
            </a:r>
            <a:r>
              <a:rPr lang="zh-CN" altLang="en-US" sz="2400" b="1" dirty="0" smtClean="0">
                <a:solidFill>
                  <a:srgbClr val="0000FF"/>
                </a:solidFill>
                <a:latin typeface="Times New Roman" pitchFamily="18" charset="0"/>
                <a:ea typeface="宋体" pitchFamily="2" charset="-122"/>
                <a:sym typeface="+mn-ea"/>
              </a:rPr>
              <a:t>WAN</a:t>
            </a:r>
            <a:r>
              <a:rPr lang="zh-CN" altLang="en-US" sz="2400" b="1" dirty="0" smtClean="0">
                <a:solidFill>
                  <a:srgbClr val="000000"/>
                </a:solidFill>
                <a:latin typeface="Times New Roman" pitchFamily="18" charset="0"/>
                <a:ea typeface="宋体" pitchFamily="2" charset="-122"/>
                <a:sym typeface="+mn-ea"/>
              </a:rPr>
              <a:t>中。（需要</a:t>
            </a:r>
            <a:r>
              <a:rPr lang="zh-CN" altLang="en-US" sz="2400" b="1" dirty="0" smtClean="0">
                <a:solidFill>
                  <a:srgbClr val="000000"/>
                </a:solidFill>
                <a:latin typeface="Times New Roman" pitchFamily="18" charset="0"/>
              </a:rPr>
              <a:t>高速企业级电缆或光纤连接）</a:t>
            </a:r>
            <a:endParaRPr lang="en-US" altLang="zh-CN" sz="2400" b="1" dirty="0">
              <a:solidFill>
                <a:srgbClr val="000000"/>
              </a:solidFill>
              <a:latin typeface="Times New Roman" pitchFamily="18" charset="0"/>
              <a:ea typeface="宋体" pitchFamily="2" charset="-122"/>
              <a:sym typeface="+mn-ea"/>
            </a:endParaRPr>
          </a:p>
          <a:p>
            <a:pPr marL="324000" indent="-324000" algn="just">
              <a:lnSpc>
                <a:spcPts val="3800"/>
              </a:lnSpc>
              <a:spcBef>
                <a:spcPts val="600"/>
              </a:spcBef>
              <a:buClr>
                <a:srgbClr val="493B93"/>
              </a:buClr>
              <a:buSzPct val="90000"/>
              <a:buFont typeface="Wingdings" pitchFamily="2" charset="2"/>
              <a:buChar char="ü"/>
            </a:pPr>
            <a:r>
              <a:rPr lang="zh-CN" altLang="en-US" sz="2400" b="1" dirty="0" smtClean="0">
                <a:solidFill>
                  <a:srgbClr val="000000"/>
                </a:solidFill>
                <a:latin typeface="Times New Roman" pitchFamily="18" charset="0"/>
                <a:ea typeface="宋体" pitchFamily="2" charset="-122"/>
                <a:sym typeface="+mn-ea"/>
              </a:rPr>
              <a:t>DSL：企业DSL提供多种格式。一种常见选择是</a:t>
            </a:r>
            <a:r>
              <a:rPr lang="zh-CN" altLang="en-US" sz="2400" b="1" dirty="0" smtClean="0">
                <a:solidFill>
                  <a:srgbClr val="0000FF"/>
                </a:solidFill>
                <a:latin typeface="Times New Roman" pitchFamily="18" charset="0"/>
                <a:ea typeface="宋体" pitchFamily="2" charset="-122"/>
                <a:sym typeface="+mn-ea"/>
              </a:rPr>
              <a:t>对称数字用户线路 （SDSL）</a:t>
            </a:r>
            <a:r>
              <a:rPr lang="zh-CN" altLang="en-US" sz="2400" b="1" dirty="0" smtClean="0">
                <a:solidFill>
                  <a:srgbClr val="000000"/>
                </a:solidFill>
                <a:latin typeface="Times New Roman" pitchFamily="18" charset="0"/>
                <a:ea typeface="宋体" pitchFamily="2" charset="-122"/>
                <a:sym typeface="+mn-ea"/>
              </a:rPr>
              <a:t>，它类似于DSL的普通用户版本，但是提供相同的上传和下载速度。</a:t>
            </a:r>
            <a:endParaRPr lang="en-US" altLang="zh-CN" sz="2400" b="1" dirty="0" smtClean="0">
              <a:solidFill>
                <a:srgbClr val="000000"/>
              </a:solidFill>
              <a:latin typeface="Times New Roman" pitchFamily="18" charset="0"/>
              <a:ea typeface="宋体" pitchFamily="2" charset="-122"/>
              <a:sym typeface="+mn-ea"/>
            </a:endParaRPr>
          </a:p>
          <a:p>
            <a:pPr marL="324000" indent="-324000" algn="just">
              <a:lnSpc>
                <a:spcPts val="3800"/>
              </a:lnSpc>
              <a:spcBef>
                <a:spcPts val="600"/>
              </a:spcBef>
              <a:buClr>
                <a:srgbClr val="493B93"/>
              </a:buClr>
              <a:buSzPct val="90000"/>
              <a:buFont typeface="Wingdings" pitchFamily="2" charset="2"/>
              <a:buChar char="ü"/>
            </a:pPr>
            <a:r>
              <a:rPr lang="zh-CN" altLang="en-US" sz="2400" b="1" dirty="0" smtClean="0">
                <a:solidFill>
                  <a:srgbClr val="000000"/>
                </a:solidFill>
                <a:latin typeface="Times New Roman" pitchFamily="18" charset="0"/>
                <a:ea typeface="宋体" pitchFamily="2" charset="-122"/>
                <a:sym typeface="+mn-ea"/>
              </a:rPr>
              <a:t>卫星：当</a:t>
            </a:r>
            <a:r>
              <a:rPr lang="zh-CN" altLang="en-US" sz="2400" b="1" dirty="0" smtClean="0">
                <a:solidFill>
                  <a:srgbClr val="FF00FF"/>
                </a:solidFill>
                <a:latin typeface="Times New Roman" pitchFamily="18" charset="0"/>
                <a:ea typeface="宋体" pitchFamily="2" charset="-122"/>
                <a:sym typeface="+mn-ea"/>
              </a:rPr>
              <a:t>有线方案</a:t>
            </a:r>
            <a:r>
              <a:rPr lang="zh-CN" altLang="en-US" sz="2400" b="1" dirty="0" smtClean="0">
                <a:solidFill>
                  <a:srgbClr val="000000"/>
                </a:solidFill>
                <a:latin typeface="Times New Roman" pitchFamily="18" charset="0"/>
                <a:ea typeface="宋体" pitchFamily="2" charset="-122"/>
                <a:sym typeface="+mn-ea"/>
              </a:rPr>
              <a:t>不可用时，卫星服务可以提供连接。</a:t>
            </a:r>
          </a:p>
        </p:txBody>
      </p:sp>
    </p:spTree>
    <p:extLst>
      <p:ext uri="{BB962C8B-B14F-4D97-AF65-F5344CB8AC3E}">
        <p14:creationId xmlns:p14="http://schemas.microsoft.com/office/powerpoint/2010/main" val="104966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7920000" cy="720000"/>
          </a:xfrm>
        </p:spPr>
        <p:txBody>
          <a:bodyPr/>
          <a:lstStyle/>
          <a:p>
            <a:pPr>
              <a:lnSpc>
                <a:spcPct val="100000"/>
              </a:lnSpc>
            </a:pPr>
            <a:r>
              <a:rPr lang="en-US" altLang="zh-CN" sz="3200" b="1" dirty="0" smtClean="0">
                <a:latin typeface="Times New Roman" pitchFamily="18" charset="0"/>
                <a:ea typeface="宋体" pitchFamily="2" charset="-122"/>
              </a:rPr>
              <a:t>1.5.4    </a:t>
            </a:r>
            <a:r>
              <a:rPr lang="zh-CN" altLang="en-US" sz="3200" b="1" dirty="0" smtClean="0">
                <a:latin typeface="Times New Roman" pitchFamily="18" charset="0"/>
                <a:ea typeface="宋体" pitchFamily="2" charset="-122"/>
              </a:rPr>
              <a:t>融合网络</a:t>
            </a:r>
            <a:endParaRPr lang="zh-CN" altLang="en-US" sz="3200" b="1" dirty="0">
              <a:latin typeface="Times New Roman" pitchFamily="18" charset="0"/>
              <a:ea typeface="宋体" pitchFamily="2" charset="-122"/>
            </a:endParaRPr>
          </a:p>
        </p:txBody>
      </p:sp>
      <p:sp>
        <p:nvSpPr>
          <p:cNvPr id="2" name="文本框 1"/>
          <p:cNvSpPr txBox="1"/>
          <p:nvPr/>
        </p:nvSpPr>
        <p:spPr>
          <a:xfrm>
            <a:off x="72000" y="1151999"/>
            <a:ext cx="3528000" cy="5232202"/>
          </a:xfrm>
          <a:prstGeom prst="rect">
            <a:avLst/>
          </a:prstGeom>
          <a:noFill/>
        </p:spPr>
        <p:txBody>
          <a:bodyPr wrap="square" rtlCol="0" anchor="t">
            <a:spAutoFit/>
          </a:bodyPr>
          <a:lstStyle/>
          <a:p>
            <a:pPr algn="just">
              <a:lnSpc>
                <a:spcPct val="150000"/>
              </a:lnSpc>
              <a:spcBef>
                <a:spcPts val="600"/>
              </a:spcBef>
              <a:buClr>
                <a:srgbClr val="493B93"/>
              </a:buClr>
              <a:buSzPct val="90000"/>
              <a:buFont typeface="Arial" pitchFamily="34" charset="0"/>
              <a:buNone/>
            </a:pPr>
            <a:r>
              <a:rPr lang="zh-CN" altLang="en-US" sz="2400" b="1" dirty="0" smtClean="0">
                <a:solidFill>
                  <a:srgbClr val="000000"/>
                </a:solidFill>
                <a:ea typeface="宋体" charset="0"/>
                <a:sym typeface="+mn-ea"/>
              </a:rPr>
              <a:t>      在</a:t>
            </a:r>
            <a:r>
              <a:rPr lang="zh-CN" altLang="en-US" sz="2400" b="1" dirty="0" smtClean="0">
                <a:solidFill>
                  <a:srgbClr val="000000"/>
                </a:solidFill>
                <a:latin typeface="Times New Roman" pitchFamily="18" charset="0"/>
                <a:ea typeface="宋体" charset="0"/>
                <a:sym typeface="+mn-ea"/>
              </a:rPr>
              <a:t>上世纪</a:t>
            </a:r>
            <a:r>
              <a:rPr lang="en-US" altLang="zh-CN" sz="2400" b="1" dirty="0" smtClean="0">
                <a:solidFill>
                  <a:srgbClr val="000000"/>
                </a:solidFill>
                <a:latin typeface="Times New Roman" pitchFamily="18" charset="0"/>
                <a:ea typeface="宋体" charset="0"/>
                <a:sym typeface="+mn-ea"/>
              </a:rPr>
              <a:t>90</a:t>
            </a:r>
            <a:r>
              <a:rPr lang="zh-CN" altLang="en-US" sz="2400" b="1" dirty="0" smtClean="0">
                <a:solidFill>
                  <a:srgbClr val="000000"/>
                </a:solidFill>
                <a:latin typeface="Times New Roman" pitchFamily="18" charset="0"/>
                <a:ea typeface="宋体" charset="0"/>
                <a:sym typeface="+mn-ea"/>
              </a:rPr>
              <a:t>年代前，</a:t>
            </a:r>
            <a:r>
              <a:rPr lang="zh-CN" altLang="en-US" sz="2400" b="1" dirty="0" smtClean="0">
                <a:solidFill>
                  <a:srgbClr val="0000FF"/>
                </a:solidFill>
                <a:latin typeface="Times New Roman" pitchFamily="18" charset="0"/>
                <a:ea typeface="宋体" charset="0"/>
                <a:sym typeface="+mn-ea"/>
              </a:rPr>
              <a:t>语音</a:t>
            </a:r>
            <a:r>
              <a:rPr lang="zh-CN" altLang="en-US" sz="2400" b="1" dirty="0" smtClean="0">
                <a:solidFill>
                  <a:srgbClr val="000000"/>
                </a:solidFill>
                <a:latin typeface="Times New Roman" pitchFamily="18" charset="0"/>
                <a:ea typeface="宋体" charset="0"/>
                <a:sym typeface="+mn-ea"/>
              </a:rPr>
              <a:t>、</a:t>
            </a:r>
            <a:r>
              <a:rPr lang="zh-CN" altLang="en-US" sz="2400" b="1" dirty="0" smtClean="0">
                <a:solidFill>
                  <a:srgbClr val="0000FF"/>
                </a:solidFill>
                <a:latin typeface="Times New Roman" pitchFamily="18" charset="0"/>
                <a:ea typeface="宋体" charset="0"/>
                <a:sym typeface="+mn-ea"/>
              </a:rPr>
              <a:t>视频</a:t>
            </a:r>
            <a:r>
              <a:rPr lang="zh-CN" altLang="en-US" sz="2400" b="1" dirty="0" smtClean="0">
                <a:solidFill>
                  <a:srgbClr val="000000"/>
                </a:solidFill>
                <a:latin typeface="Times New Roman" pitchFamily="18" charset="0"/>
                <a:ea typeface="宋体" charset="0"/>
                <a:sym typeface="+mn-ea"/>
              </a:rPr>
              <a:t>和</a:t>
            </a:r>
            <a:r>
              <a:rPr lang="zh-CN" altLang="en-US" sz="2400" b="1" dirty="0" smtClean="0">
                <a:solidFill>
                  <a:srgbClr val="0000FF"/>
                </a:solidFill>
                <a:latin typeface="Times New Roman" pitchFamily="18" charset="0"/>
                <a:ea typeface="宋体" charset="0"/>
                <a:sym typeface="+mn-ea"/>
              </a:rPr>
              <a:t>计算机</a:t>
            </a:r>
            <a:r>
              <a:rPr lang="zh-CN" altLang="en-US" sz="2400" b="1" dirty="0" smtClean="0">
                <a:solidFill>
                  <a:schemeClr val="bg2"/>
                </a:solidFill>
                <a:latin typeface="Times New Roman" pitchFamily="18" charset="0"/>
                <a:ea typeface="宋体" charset="0"/>
                <a:sym typeface="+mn-ea"/>
              </a:rPr>
              <a:t>数据</a:t>
            </a:r>
            <a:r>
              <a:rPr lang="zh-CN" altLang="en-US" sz="2400" b="1" dirty="0" smtClean="0">
                <a:solidFill>
                  <a:srgbClr val="000000"/>
                </a:solidFill>
                <a:latin typeface="Times New Roman" pitchFamily="18" charset="0"/>
                <a:ea typeface="宋体" charset="0"/>
                <a:sym typeface="+mn-ea"/>
              </a:rPr>
              <a:t>通信各自使用独立的网络，无法相互通信。</a:t>
            </a:r>
          </a:p>
          <a:p>
            <a:pPr algn="just">
              <a:lnSpc>
                <a:spcPct val="150000"/>
              </a:lnSpc>
              <a:spcBef>
                <a:spcPts val="600"/>
              </a:spcBef>
              <a:buClr>
                <a:srgbClr val="493B93"/>
              </a:buClr>
              <a:buSzPct val="90000"/>
              <a:buFont typeface="Arial" pitchFamily="34" charset="0"/>
              <a:buNone/>
            </a:pPr>
            <a:r>
              <a:rPr lang="zh-CN" altLang="en-US" sz="2400" b="1" dirty="0" smtClean="0">
                <a:solidFill>
                  <a:srgbClr val="000000"/>
                </a:solidFill>
                <a:latin typeface="Times New Roman" pitchFamily="18" charset="0"/>
                <a:ea typeface="宋体" charset="0"/>
                <a:sym typeface="+mn-ea"/>
              </a:rPr>
              <a:t>        每种网络使用各自不同的技术传送信号。</a:t>
            </a:r>
            <a:endParaRPr lang="en-US" altLang="zh-CN" sz="2400" b="1" dirty="0" smtClean="0">
              <a:solidFill>
                <a:srgbClr val="000000"/>
              </a:solidFill>
              <a:latin typeface="Times New Roman" pitchFamily="18" charset="0"/>
              <a:ea typeface="宋体" charset="0"/>
              <a:sym typeface="+mn-ea"/>
            </a:endParaRPr>
          </a:p>
          <a:p>
            <a:pPr algn="just">
              <a:lnSpc>
                <a:spcPct val="150000"/>
              </a:lnSpc>
              <a:spcBef>
                <a:spcPts val="600"/>
              </a:spcBef>
              <a:buClr>
                <a:srgbClr val="493B93"/>
              </a:buClr>
              <a:buSzPct val="90000"/>
              <a:buFont typeface="Arial" pitchFamily="34" charset="0"/>
              <a:buNone/>
            </a:pPr>
            <a:r>
              <a:rPr lang="zh-CN" altLang="en-US" sz="2400" b="1" dirty="0" smtClean="0">
                <a:solidFill>
                  <a:srgbClr val="000000"/>
                </a:solidFill>
                <a:latin typeface="Times New Roman" pitchFamily="18" charset="0"/>
                <a:ea typeface="宋体" charset="0"/>
                <a:sym typeface="+mn-ea"/>
              </a:rPr>
              <a:t>        每种网络都有一套自己的</a:t>
            </a:r>
            <a:r>
              <a:rPr lang="zh-CN" altLang="en-US" sz="2400" b="1" dirty="0" smtClean="0">
                <a:solidFill>
                  <a:srgbClr val="0000FF"/>
                </a:solidFill>
                <a:latin typeface="Times New Roman" pitchFamily="18" charset="0"/>
                <a:ea typeface="宋体" charset="0"/>
                <a:sym typeface="+mn-ea"/>
              </a:rPr>
              <a:t>通信规则</a:t>
            </a:r>
            <a:r>
              <a:rPr lang="zh-CN" altLang="en-US" sz="2400" b="1" dirty="0" smtClean="0">
                <a:solidFill>
                  <a:srgbClr val="000000"/>
                </a:solidFill>
                <a:latin typeface="Times New Roman" pitchFamily="18" charset="0"/>
                <a:ea typeface="宋体" charset="0"/>
                <a:sym typeface="+mn-ea"/>
              </a:rPr>
              <a:t>和</a:t>
            </a:r>
            <a:r>
              <a:rPr lang="zh-CN" altLang="en-US" sz="2400" b="1" dirty="0" smtClean="0">
                <a:solidFill>
                  <a:srgbClr val="0000FF"/>
                </a:solidFill>
                <a:latin typeface="Times New Roman" pitchFamily="18" charset="0"/>
                <a:ea typeface="宋体" charset="0"/>
                <a:sym typeface="+mn-ea"/>
              </a:rPr>
              <a:t>标准</a:t>
            </a:r>
            <a:r>
              <a:rPr lang="zh-CN" altLang="en-US" sz="2400" b="1" dirty="0" smtClean="0">
                <a:solidFill>
                  <a:srgbClr val="000000"/>
                </a:solidFill>
                <a:latin typeface="Times New Roman" pitchFamily="18" charset="0"/>
                <a:ea typeface="宋体" charset="0"/>
                <a:sym typeface="+mn-ea"/>
              </a:rPr>
              <a:t>来确保通信成功。</a:t>
            </a:r>
          </a:p>
        </p:txBody>
      </p:sp>
      <p:grpSp>
        <p:nvGrpSpPr>
          <p:cNvPr id="4" name="组合 3"/>
          <p:cNvGrpSpPr/>
          <p:nvPr/>
        </p:nvGrpSpPr>
        <p:grpSpPr>
          <a:xfrm>
            <a:off x="3780000" y="1440000"/>
            <a:ext cx="5262516" cy="4428000"/>
            <a:chOff x="3780000" y="1152000"/>
            <a:chExt cx="5262516" cy="442800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80000" y="1620000"/>
              <a:ext cx="5262516" cy="39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364000" y="5040000"/>
              <a:ext cx="1125253" cy="338554"/>
            </a:xfrm>
            <a:prstGeom prst="rect">
              <a:avLst/>
            </a:prstGeom>
            <a:noFill/>
          </p:spPr>
          <p:txBody>
            <a:bodyPr wrap="square" rtlCol="0">
              <a:spAutoFit/>
            </a:bodyPr>
            <a:lstStyle/>
            <a:p>
              <a:pPr algn="ctr"/>
              <a:r>
                <a:rPr lang="zh-CN" altLang="en-US" sz="1600" b="1" dirty="0" smtClean="0">
                  <a:solidFill>
                    <a:srgbClr val="000000"/>
                  </a:solidFill>
                  <a:effectLst>
                    <a:outerShdw blurRad="38100" dist="38100" dir="2700000" algn="tl">
                      <a:srgbClr val="000000">
                        <a:alpha val="43137"/>
                      </a:srgbClr>
                    </a:outerShdw>
                  </a:effectLst>
                </a:rPr>
                <a:t>电视网络</a:t>
              </a:r>
              <a:endParaRPr lang="zh-CN" altLang="en-US" sz="1600" b="1" dirty="0">
                <a:solidFill>
                  <a:srgbClr val="000000"/>
                </a:solidFill>
                <a:effectLst>
                  <a:outerShdw blurRad="38100" dist="38100" dir="2700000" algn="tl">
                    <a:srgbClr val="000000">
                      <a:alpha val="43137"/>
                    </a:srgbClr>
                  </a:outerShdw>
                </a:effectLst>
              </a:endParaRPr>
            </a:p>
          </p:txBody>
        </p:sp>
        <p:sp>
          <p:nvSpPr>
            <p:cNvPr id="6" name="TextBox 5"/>
            <p:cNvSpPr txBox="1"/>
            <p:nvPr/>
          </p:nvSpPr>
          <p:spPr>
            <a:xfrm>
              <a:off x="4752000" y="1152000"/>
              <a:ext cx="2376000" cy="461665"/>
            </a:xfrm>
            <a:prstGeom prst="rect">
              <a:avLst/>
            </a:prstGeom>
            <a:noFill/>
          </p:spPr>
          <p:txBody>
            <a:bodyPr wrap="square" rtlCol="0">
              <a:spAutoFit/>
            </a:bodyPr>
            <a:lstStyle/>
            <a:p>
              <a:pPr algn="ctr"/>
              <a:r>
                <a:rPr lang="zh-CN" altLang="en-US" sz="2400" b="1" dirty="0" smtClean="0">
                  <a:solidFill>
                    <a:srgbClr val="0000FF"/>
                  </a:solidFill>
                </a:rPr>
                <a:t>传统的独立网络</a:t>
              </a:r>
              <a:endParaRPr lang="zh-CN" altLang="en-US" sz="2400" b="1" dirty="0">
                <a:solidFill>
                  <a:srgbClr val="0000FF"/>
                </a:solidFill>
              </a:endParaRPr>
            </a:p>
          </p:txBody>
        </p:sp>
      </p:grpSp>
    </p:spTree>
    <p:extLst>
      <p:ext uri="{BB962C8B-B14F-4D97-AF65-F5344CB8AC3E}">
        <p14:creationId xmlns:p14="http://schemas.microsoft.com/office/powerpoint/2010/main" val="260619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60000" y="360000"/>
            <a:ext cx="7920000" cy="720000"/>
          </a:xfrm>
        </p:spPr>
        <p:txBody>
          <a:bodyPr/>
          <a:lstStyle/>
          <a:p>
            <a:pPr fontAlgn="ctr">
              <a:lnSpc>
                <a:spcPct val="100000"/>
              </a:lnSpc>
            </a:pPr>
            <a:r>
              <a:rPr altLang="zh-CN" sz="4000" b="1" dirty="0" smtClean="0">
                <a:latin typeface="Times New Roman" pitchFamily="18" charset="0"/>
                <a:ea typeface="宋体" pitchFamily="2" charset="-122"/>
              </a:rPr>
              <a:t>1.2</a:t>
            </a:r>
            <a:r>
              <a:rPr lang="zh-CN" altLang="en-US" sz="4000" b="1" dirty="0" smtClean="0">
                <a:latin typeface="Times New Roman" pitchFamily="18" charset="0"/>
                <a:ea typeface="宋体" pitchFamily="2" charset="-122"/>
              </a:rPr>
              <a:t>   网络组件</a:t>
            </a:r>
            <a:endParaRPr lang="zh-CN" altLang="en-US" sz="4000" b="1" dirty="0">
              <a:latin typeface="Times New Roman" pitchFamily="18" charset="0"/>
              <a:ea typeface="宋体" pitchFamily="2" charset="-122"/>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000" y="1188000"/>
            <a:ext cx="4485279" cy="50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160000" y="1800000"/>
            <a:ext cx="2520000" cy="3600000"/>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420000" y="720000"/>
            <a:ext cx="5600000" cy="5298858"/>
            <a:chOff x="3312000" y="684000"/>
            <a:chExt cx="5600000" cy="5298858"/>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12000" y="1080000"/>
              <a:ext cx="5600000" cy="4902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004000" y="4140000"/>
              <a:ext cx="2448000" cy="1390124"/>
            </a:xfrm>
            <a:prstGeom prst="rect">
              <a:avLst/>
            </a:prstGeom>
            <a:noFill/>
          </p:spPr>
          <p:txBody>
            <a:bodyPr wrap="square" rtlCol="0">
              <a:spAutoFit/>
            </a:bodyPr>
            <a:lstStyle/>
            <a:p>
              <a:pPr>
                <a:lnSpc>
                  <a:spcPct val="120000"/>
                </a:lnSpc>
              </a:pPr>
              <a:r>
                <a:rPr lang="zh-CN" altLang="en-US" b="1" dirty="0" smtClean="0">
                  <a:solidFill>
                    <a:srgbClr val="FF0000"/>
                  </a:solidFill>
                  <a:effectLst>
                    <a:outerShdw blurRad="38100" dist="38100" dir="2700000" algn="tl">
                      <a:srgbClr val="000000">
                        <a:alpha val="43137"/>
                      </a:srgbClr>
                    </a:outerShdw>
                  </a:effectLst>
                  <a:latin typeface="Times New Roman" pitchFamily="18" charset="0"/>
                </a:rPr>
                <a:t>通过同一网络：</a:t>
              </a:r>
              <a:endParaRPr lang="en-US" altLang="zh-CN" b="1" dirty="0" smtClean="0">
                <a:solidFill>
                  <a:srgbClr val="FF0000"/>
                </a:solidFill>
                <a:effectLst>
                  <a:outerShdw blurRad="38100" dist="38100" dir="2700000" algn="tl">
                    <a:srgbClr val="000000">
                      <a:alpha val="43137"/>
                    </a:srgbClr>
                  </a:outerShdw>
                </a:effectLst>
                <a:latin typeface="Times New Roman" pitchFamily="18" charset="0"/>
              </a:endParaRPr>
            </a:p>
            <a:p>
              <a:pPr>
                <a:lnSpc>
                  <a:spcPct val="120000"/>
                </a:lnSpc>
              </a:pPr>
              <a:r>
                <a:rPr lang="zh-CN" altLang="en-US" b="1" dirty="0" smtClean="0">
                  <a:solidFill>
                    <a:srgbClr val="FF0000"/>
                  </a:solidFill>
                  <a:effectLst>
                    <a:outerShdw blurRad="38100" dist="38100" dir="2700000" algn="tl">
                      <a:srgbClr val="000000">
                        <a:alpha val="43137"/>
                      </a:srgbClr>
                    </a:outerShdw>
                  </a:effectLst>
                  <a:latin typeface="Times New Roman" pitchFamily="18" charset="0"/>
                </a:rPr>
                <a:t>传送数据（如邮件）</a:t>
              </a:r>
              <a:endParaRPr lang="en-US" altLang="zh-CN" b="1" dirty="0" smtClean="0">
                <a:solidFill>
                  <a:srgbClr val="FF0000"/>
                </a:solidFill>
                <a:effectLst>
                  <a:outerShdw blurRad="38100" dist="38100" dir="2700000" algn="tl">
                    <a:srgbClr val="000000">
                      <a:alpha val="43137"/>
                    </a:srgbClr>
                  </a:outerShdw>
                </a:effectLst>
                <a:latin typeface="Times New Roman" pitchFamily="18" charset="0"/>
              </a:endParaRPr>
            </a:p>
            <a:p>
              <a:pPr>
                <a:lnSpc>
                  <a:spcPct val="120000"/>
                </a:lnSpc>
              </a:pPr>
              <a:r>
                <a:rPr lang="zh-CN" altLang="en-US" b="1" dirty="0" smtClean="0">
                  <a:solidFill>
                    <a:srgbClr val="FF0000"/>
                  </a:solidFill>
                  <a:effectLst>
                    <a:outerShdw blurRad="38100" dist="38100" dir="2700000" algn="tl">
                      <a:srgbClr val="000000">
                        <a:alpha val="43137"/>
                      </a:srgbClr>
                    </a:outerShdw>
                  </a:effectLst>
                  <a:latin typeface="Times New Roman" pitchFamily="18" charset="0"/>
                </a:rPr>
                <a:t>打电话（语音聊天）看电视（看网络视频）</a:t>
              </a:r>
              <a:endParaRPr lang="zh-CN" altLang="en-US" b="1" dirty="0">
                <a:solidFill>
                  <a:srgbClr val="FF0000"/>
                </a:solidFill>
                <a:effectLst>
                  <a:outerShdw blurRad="38100" dist="38100" dir="2700000" algn="tl">
                    <a:srgbClr val="000000">
                      <a:alpha val="43137"/>
                    </a:srgbClr>
                  </a:outerShdw>
                </a:effectLst>
                <a:latin typeface="Times New Roman" pitchFamily="18" charset="0"/>
              </a:endParaRPr>
            </a:p>
          </p:txBody>
        </p:sp>
        <p:sp>
          <p:nvSpPr>
            <p:cNvPr id="7" name="TextBox 6"/>
            <p:cNvSpPr txBox="1"/>
            <p:nvPr/>
          </p:nvSpPr>
          <p:spPr>
            <a:xfrm>
              <a:off x="5220000" y="684000"/>
              <a:ext cx="1584000" cy="461665"/>
            </a:xfrm>
            <a:prstGeom prst="rect">
              <a:avLst/>
            </a:prstGeom>
            <a:noFill/>
          </p:spPr>
          <p:txBody>
            <a:bodyPr wrap="square" rtlCol="0">
              <a:spAutoFit/>
            </a:bodyPr>
            <a:lstStyle/>
            <a:p>
              <a:pPr algn="ctr"/>
              <a:r>
                <a:rPr lang="zh-CN" altLang="en-US" sz="2400" b="1" dirty="0">
                  <a:solidFill>
                    <a:srgbClr val="0000FF"/>
                  </a:solidFill>
                </a:rPr>
                <a:t>融合</a:t>
              </a:r>
              <a:r>
                <a:rPr lang="zh-CN" altLang="en-US" sz="2400" b="1" dirty="0" smtClean="0">
                  <a:solidFill>
                    <a:srgbClr val="0000FF"/>
                  </a:solidFill>
                </a:rPr>
                <a:t>网络</a:t>
              </a:r>
              <a:endParaRPr lang="zh-CN" altLang="en-US" sz="2400" b="1" dirty="0">
                <a:solidFill>
                  <a:srgbClr val="0000FF"/>
                </a:solidFill>
              </a:endParaRPr>
            </a:p>
          </p:txBody>
        </p:sp>
      </p:grpSp>
      <p:sp>
        <p:nvSpPr>
          <p:cNvPr id="2" name="文本框 1"/>
          <p:cNvSpPr txBox="1"/>
          <p:nvPr/>
        </p:nvSpPr>
        <p:spPr>
          <a:xfrm>
            <a:off x="72000" y="1152000"/>
            <a:ext cx="3312000" cy="4601260"/>
          </a:xfrm>
          <a:prstGeom prst="rect">
            <a:avLst/>
          </a:prstGeom>
          <a:noFill/>
        </p:spPr>
        <p:txBody>
          <a:bodyPr wrap="square" rtlCol="0" anchor="t">
            <a:spAutoFit/>
          </a:bodyPr>
          <a:lstStyle/>
          <a:p>
            <a:pPr algn="just">
              <a:lnSpc>
                <a:spcPct val="150000"/>
              </a:lnSpc>
              <a:spcBef>
                <a:spcPts val="600"/>
              </a:spcBef>
              <a:buClr>
                <a:srgbClr val="493B93"/>
              </a:buClr>
              <a:buSzPct val="90000"/>
              <a:buFont typeface="Arial" pitchFamily="34" charset="0"/>
              <a:buNone/>
            </a:pPr>
            <a:r>
              <a:rPr lang="zh-CN" altLang="en-US" sz="2400" b="1" dirty="0" smtClean="0">
                <a:solidFill>
                  <a:srgbClr val="0000FF"/>
                </a:solidFill>
                <a:ea typeface="宋体" charset="0"/>
                <a:sym typeface="+mn-ea"/>
              </a:rPr>
              <a:t>        融合网络</a:t>
            </a:r>
            <a:r>
              <a:rPr lang="zh-CN" altLang="en-US" sz="2400" b="1" dirty="0" smtClean="0">
                <a:solidFill>
                  <a:srgbClr val="000000"/>
                </a:solidFill>
                <a:ea typeface="宋体" charset="0"/>
                <a:sym typeface="+mn-ea"/>
              </a:rPr>
              <a:t>使用新的通信技术，通过同</a:t>
            </a:r>
            <a:r>
              <a:rPr lang="zh-CN" altLang="en-US" sz="2400" b="1" dirty="0">
                <a:solidFill>
                  <a:srgbClr val="000000"/>
                </a:solidFill>
                <a:ea typeface="宋体" charset="0"/>
                <a:sym typeface="+mn-ea"/>
              </a:rPr>
              <a:t>一个</a:t>
            </a:r>
            <a:r>
              <a:rPr lang="zh-CN" altLang="en-US" sz="2400" b="1" dirty="0" smtClean="0">
                <a:solidFill>
                  <a:srgbClr val="000000"/>
                </a:solidFill>
                <a:ea typeface="宋体" charset="0"/>
                <a:sym typeface="+mn-ea"/>
              </a:rPr>
              <a:t>网络基础设施，在不同类型的设备之间传输</a:t>
            </a:r>
            <a:r>
              <a:rPr lang="zh-CN" altLang="en-US" sz="2400" b="1" dirty="0" smtClean="0">
                <a:solidFill>
                  <a:srgbClr val="FF00FF"/>
                </a:solidFill>
                <a:ea typeface="宋体" charset="0"/>
                <a:sym typeface="+mn-ea"/>
              </a:rPr>
              <a:t>数据</a:t>
            </a:r>
            <a:r>
              <a:rPr lang="zh-CN" altLang="en-US" sz="2400" b="1" dirty="0" smtClean="0">
                <a:solidFill>
                  <a:srgbClr val="000000"/>
                </a:solidFill>
                <a:ea typeface="宋体" charset="0"/>
                <a:sym typeface="+mn-ea"/>
              </a:rPr>
              <a:t>、</a:t>
            </a:r>
            <a:r>
              <a:rPr lang="zh-CN" altLang="en-US" sz="2400" b="1" dirty="0" smtClean="0">
                <a:solidFill>
                  <a:srgbClr val="FF00FF"/>
                </a:solidFill>
                <a:ea typeface="宋体" charset="0"/>
                <a:sym typeface="+mn-ea"/>
              </a:rPr>
              <a:t>语音</a:t>
            </a:r>
            <a:r>
              <a:rPr lang="zh-CN" altLang="en-US" sz="2400" b="1" dirty="0" smtClean="0">
                <a:solidFill>
                  <a:srgbClr val="000000"/>
                </a:solidFill>
                <a:ea typeface="宋体" charset="0"/>
                <a:sym typeface="+mn-ea"/>
              </a:rPr>
              <a:t>和</a:t>
            </a:r>
            <a:r>
              <a:rPr lang="zh-CN" altLang="en-US" sz="2400" b="1" dirty="0" smtClean="0">
                <a:solidFill>
                  <a:srgbClr val="FF00FF"/>
                </a:solidFill>
                <a:ea typeface="宋体" charset="0"/>
                <a:sym typeface="+mn-ea"/>
              </a:rPr>
              <a:t>视频</a:t>
            </a:r>
            <a:r>
              <a:rPr lang="zh-CN" altLang="en-US" sz="2400" b="1" dirty="0" smtClean="0">
                <a:solidFill>
                  <a:srgbClr val="000000"/>
                </a:solidFill>
                <a:ea typeface="宋体" charset="0"/>
                <a:sym typeface="+mn-ea"/>
              </a:rPr>
              <a:t>。</a:t>
            </a:r>
          </a:p>
          <a:p>
            <a:pPr algn="just">
              <a:lnSpc>
                <a:spcPct val="150000"/>
              </a:lnSpc>
              <a:spcBef>
                <a:spcPts val="600"/>
              </a:spcBef>
              <a:buClr>
                <a:srgbClr val="493B93"/>
              </a:buClr>
              <a:buSzPct val="90000"/>
              <a:buFont typeface="Arial" pitchFamily="34" charset="0"/>
              <a:buNone/>
            </a:pPr>
            <a:r>
              <a:rPr lang="zh-CN" altLang="en-US" sz="2400" b="1" dirty="0" smtClean="0">
                <a:solidFill>
                  <a:srgbClr val="000000"/>
                </a:solidFill>
                <a:ea typeface="宋体" charset="0"/>
                <a:sym typeface="+mn-ea"/>
              </a:rPr>
              <a:t>        网络基础设施采用一组</a:t>
            </a:r>
            <a:r>
              <a:rPr lang="zh-CN" altLang="en-US" sz="2400" b="1" dirty="0" smtClean="0">
                <a:solidFill>
                  <a:srgbClr val="FF0000"/>
                </a:solidFill>
                <a:ea typeface="宋体" charset="0"/>
                <a:sym typeface="+mn-ea"/>
              </a:rPr>
              <a:t>相同的规则</a:t>
            </a:r>
            <a:r>
              <a:rPr lang="zh-CN" altLang="en-US" sz="2400" b="1" dirty="0" smtClean="0">
                <a:solidFill>
                  <a:srgbClr val="000000"/>
                </a:solidFill>
                <a:ea typeface="宋体" charset="0"/>
                <a:sym typeface="+mn-ea"/>
              </a:rPr>
              <a:t>、</a:t>
            </a:r>
            <a:r>
              <a:rPr lang="zh-CN" altLang="en-US" sz="2400" b="1" dirty="0" smtClean="0">
                <a:solidFill>
                  <a:srgbClr val="FF0000"/>
                </a:solidFill>
                <a:ea typeface="宋体" charset="0"/>
                <a:sym typeface="+mn-ea"/>
              </a:rPr>
              <a:t>协议</a:t>
            </a:r>
            <a:r>
              <a:rPr lang="zh-CN" altLang="en-US" sz="2400" b="1" dirty="0" smtClean="0">
                <a:solidFill>
                  <a:srgbClr val="000000"/>
                </a:solidFill>
                <a:ea typeface="宋体" charset="0"/>
                <a:sym typeface="+mn-ea"/>
              </a:rPr>
              <a:t>和</a:t>
            </a:r>
            <a:r>
              <a:rPr lang="zh-CN" altLang="en-US" sz="2400" b="1" dirty="0" smtClean="0">
                <a:solidFill>
                  <a:srgbClr val="FF0000"/>
                </a:solidFill>
                <a:ea typeface="宋体" charset="0"/>
                <a:sym typeface="+mn-ea"/>
              </a:rPr>
              <a:t>实施标准</a:t>
            </a:r>
            <a:r>
              <a:rPr lang="zh-CN" altLang="en-US" sz="2400" b="1" dirty="0" smtClean="0">
                <a:solidFill>
                  <a:srgbClr val="000000"/>
                </a:solidFill>
                <a:ea typeface="宋体" charset="0"/>
                <a:sym typeface="+mn-ea"/>
              </a:rPr>
              <a:t>。</a:t>
            </a:r>
          </a:p>
        </p:txBody>
      </p:sp>
      <p:sp>
        <p:nvSpPr>
          <p:cNvPr id="9" name="Title 11"/>
          <p:cNvSpPr>
            <a:spLocks noGrp="1"/>
          </p:cNvSpPr>
          <p:nvPr>
            <p:ph type="title"/>
          </p:nvPr>
        </p:nvSpPr>
        <p:spPr>
          <a:xfrm>
            <a:off x="360000" y="360000"/>
            <a:ext cx="3600000" cy="720000"/>
          </a:xfrm>
        </p:spPr>
        <p:txBody>
          <a:bodyPr/>
          <a:lstStyle/>
          <a:p>
            <a:pPr>
              <a:lnSpc>
                <a:spcPct val="100000"/>
              </a:lnSpc>
            </a:pPr>
            <a:r>
              <a:rPr lang="en-US" altLang="zh-CN" sz="3200" b="1" dirty="0" smtClean="0">
                <a:latin typeface="Times New Roman" pitchFamily="18" charset="0"/>
                <a:ea typeface="宋体" pitchFamily="2" charset="-122"/>
              </a:rPr>
              <a:t>1.5.4    </a:t>
            </a:r>
            <a:r>
              <a:rPr lang="zh-CN" altLang="en-US" sz="3200" b="1" dirty="0" smtClean="0">
                <a:latin typeface="Times New Roman" pitchFamily="18" charset="0"/>
                <a:ea typeface="宋体" pitchFamily="2" charset="-122"/>
              </a:rPr>
              <a:t>融合网络</a:t>
            </a:r>
            <a:endParaRPr lang="zh-CN" altLang="en-US" sz="3200" b="1" dirty="0">
              <a:latin typeface="Times New Roman" pitchFamily="18" charset="0"/>
              <a:ea typeface="宋体" pitchFamily="2" charset="-122"/>
            </a:endParaRPr>
          </a:p>
        </p:txBody>
      </p:sp>
    </p:spTree>
    <p:extLst>
      <p:ext uri="{BB962C8B-B14F-4D97-AF65-F5344CB8AC3E}">
        <p14:creationId xmlns:p14="http://schemas.microsoft.com/office/powerpoint/2010/main" val="79839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000" y="1152000"/>
            <a:ext cx="4395257" cy="50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ctrTitle"/>
          </p:nvPr>
        </p:nvSpPr>
        <p:spPr>
          <a:xfrm>
            <a:off x="360000" y="360000"/>
            <a:ext cx="7920000" cy="720000"/>
          </a:xfrm>
        </p:spPr>
        <p:txBody>
          <a:bodyPr/>
          <a:lstStyle/>
          <a:p>
            <a:pPr fontAlgn="ctr">
              <a:lnSpc>
                <a:spcPct val="100000"/>
              </a:lnSpc>
            </a:pPr>
            <a:r>
              <a:rPr altLang="zh-CN" sz="4000" b="1" dirty="0" smtClean="0">
                <a:latin typeface="Times New Roman" pitchFamily="18" charset="0"/>
                <a:ea typeface="宋体" pitchFamily="2" charset="-122"/>
              </a:rPr>
              <a:t>1.6</a:t>
            </a:r>
            <a:r>
              <a:rPr lang="zh-CN" altLang="en-US" sz="4000" b="1" dirty="0" smtClean="0">
                <a:latin typeface="Times New Roman" pitchFamily="18" charset="0"/>
                <a:ea typeface="宋体" pitchFamily="2" charset="-122"/>
              </a:rPr>
              <a:t>   可靠网络</a:t>
            </a:r>
            <a:endParaRPr lang="zh-CN" altLang="en-US" sz="4000" b="1" dirty="0">
              <a:latin typeface="Times New Roman" pitchFamily="18" charset="0"/>
              <a:ea typeface="宋体" pitchFamily="2" charset="-122"/>
            </a:endParaRPr>
          </a:p>
        </p:txBody>
      </p:sp>
      <p:sp>
        <p:nvSpPr>
          <p:cNvPr id="7" name="矩形 6"/>
          <p:cNvSpPr/>
          <p:nvPr/>
        </p:nvSpPr>
        <p:spPr>
          <a:xfrm>
            <a:off x="2376000" y="1980000"/>
            <a:ext cx="2520000" cy="3384000"/>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rgbClr val="FFFFFF"/>
              </a:solidFill>
            </a:endParaRPr>
          </a:p>
        </p:txBody>
      </p:sp>
    </p:spTree>
    <p:extLst>
      <p:ext uri="{BB962C8B-B14F-4D97-AF65-F5344CB8AC3E}">
        <p14:creationId xmlns:p14="http://schemas.microsoft.com/office/powerpoint/2010/main" val="2488653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7920000" cy="720000"/>
          </a:xfrm>
        </p:spPr>
        <p:txBody>
          <a:bodyPr/>
          <a:lstStyle/>
          <a:p>
            <a:pPr>
              <a:lnSpc>
                <a:spcPct val="100000"/>
              </a:lnSpc>
            </a:pPr>
            <a:r>
              <a:rPr lang="en-US" altLang="zh-CN" sz="3200" b="1" dirty="0" smtClean="0">
                <a:latin typeface="Times New Roman" pitchFamily="18" charset="0"/>
                <a:ea typeface="宋体" pitchFamily="2" charset="-122"/>
              </a:rPr>
              <a:t>1.6.1   </a:t>
            </a:r>
            <a:r>
              <a:rPr lang="zh-CN" altLang="en-US" sz="3200" b="1" dirty="0">
                <a:latin typeface="Times New Roman" pitchFamily="18" charset="0"/>
                <a:ea typeface="宋体" pitchFamily="2" charset="-122"/>
              </a:rPr>
              <a:t>网络架构</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20000" y="1800000"/>
            <a:ext cx="4533333" cy="3266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180000" y="1152000"/>
            <a:ext cx="3960000" cy="4924425"/>
          </a:xfrm>
          <a:prstGeom prst="rect">
            <a:avLst/>
          </a:prstGeom>
          <a:noFill/>
        </p:spPr>
        <p:txBody>
          <a:bodyPr wrap="square" rtlCol="0" anchor="t">
            <a:spAutoFit/>
          </a:bodyPr>
          <a:lstStyle/>
          <a:p>
            <a:pPr lvl="0" algn="just">
              <a:lnSpc>
                <a:spcPct val="150000"/>
              </a:lnSpc>
              <a:spcBef>
                <a:spcPts val="600"/>
              </a:spcBef>
              <a:buClr>
                <a:srgbClr val="493B93"/>
              </a:buClr>
              <a:buSzPct val="90000"/>
              <a:buFont typeface="Arial" pitchFamily="34" charset="0"/>
            </a:pPr>
            <a:r>
              <a:rPr lang="zh-CN" altLang="en-US" sz="2800" b="1" dirty="0" smtClean="0">
                <a:solidFill>
                  <a:srgbClr val="000000"/>
                </a:solidFill>
                <a:ea typeface="宋体" charset="0"/>
                <a:sym typeface="+mn-ea"/>
              </a:rPr>
              <a:t>       </a:t>
            </a:r>
            <a:r>
              <a:rPr lang="zh-CN" altLang="en-US" sz="2400" b="1" dirty="0" smtClean="0">
                <a:solidFill>
                  <a:srgbClr val="000000"/>
                </a:solidFill>
                <a:latin typeface="Times New Roman" pitchFamily="18" charset="0"/>
                <a:ea typeface="宋体" charset="0"/>
                <a:sym typeface="+mn-ea"/>
              </a:rPr>
              <a:t>随着网络的发展，人们发现网络</a:t>
            </a:r>
            <a:r>
              <a:rPr lang="zh-CN" altLang="en-US" sz="2400" b="1" dirty="0">
                <a:solidFill>
                  <a:srgbClr val="000000"/>
                </a:solidFill>
                <a:latin typeface="Times New Roman" pitchFamily="18" charset="0"/>
                <a:ea typeface="宋体" charset="0"/>
                <a:sym typeface="+mn-ea"/>
              </a:rPr>
              <a:t>的</a:t>
            </a:r>
            <a:r>
              <a:rPr lang="zh-CN" altLang="en-US" sz="2400" b="1" dirty="0" smtClean="0">
                <a:solidFill>
                  <a:srgbClr val="000000"/>
                </a:solidFill>
                <a:latin typeface="Times New Roman" pitchFamily="18" charset="0"/>
                <a:ea typeface="宋体" charset="0"/>
                <a:sym typeface="+mn-ea"/>
              </a:rPr>
              <a:t>底层架构必须具备以下四个基本特性才能满足用户的期望：</a:t>
            </a:r>
          </a:p>
          <a:p>
            <a:pPr marL="285750" lvl="0" indent="-285750" algn="just">
              <a:lnSpc>
                <a:spcPct val="150000"/>
              </a:lnSpc>
              <a:spcBef>
                <a:spcPts val="600"/>
              </a:spcBef>
              <a:buClr>
                <a:srgbClr val="493B93"/>
              </a:buClr>
              <a:buSzPct val="90000"/>
              <a:buFont typeface="Wingdings" pitchFamily="2" charset="2"/>
              <a:buChar char="Ø"/>
            </a:pPr>
            <a:r>
              <a:rPr lang="zh-CN" altLang="en-US" sz="2400" b="1" dirty="0" smtClean="0">
                <a:solidFill>
                  <a:srgbClr val="0000FF"/>
                </a:solidFill>
                <a:latin typeface="Times New Roman" pitchFamily="18" charset="0"/>
                <a:ea typeface="宋体" charset="0"/>
                <a:sym typeface="+mn-ea"/>
              </a:rPr>
              <a:t>容错能力</a:t>
            </a:r>
          </a:p>
          <a:p>
            <a:pPr marL="285750" lvl="0" indent="-285750" algn="just">
              <a:lnSpc>
                <a:spcPct val="150000"/>
              </a:lnSpc>
              <a:spcBef>
                <a:spcPts val="600"/>
              </a:spcBef>
              <a:buClr>
                <a:srgbClr val="493B93"/>
              </a:buClr>
              <a:buSzPct val="90000"/>
              <a:buFont typeface="Wingdings" pitchFamily="2" charset="2"/>
              <a:buChar char="Ø"/>
            </a:pPr>
            <a:r>
              <a:rPr lang="zh-CN" altLang="en-US" sz="2400" b="1" dirty="0" smtClean="0">
                <a:solidFill>
                  <a:srgbClr val="0000FF"/>
                </a:solidFill>
                <a:latin typeface="Times New Roman" pitchFamily="18" charset="0"/>
                <a:ea typeface="宋体" charset="0"/>
                <a:sym typeface="+mn-ea"/>
              </a:rPr>
              <a:t>可扩展性</a:t>
            </a:r>
          </a:p>
          <a:p>
            <a:pPr marL="285750" lvl="0" indent="-285750" algn="just">
              <a:lnSpc>
                <a:spcPct val="150000"/>
              </a:lnSpc>
              <a:spcBef>
                <a:spcPts val="600"/>
              </a:spcBef>
              <a:buClr>
                <a:srgbClr val="493B93"/>
              </a:buClr>
              <a:buSzPct val="90000"/>
              <a:buFont typeface="Wingdings" pitchFamily="2" charset="2"/>
              <a:buChar char="Ø"/>
            </a:pPr>
            <a:r>
              <a:rPr lang="zh-CN" altLang="en-US" sz="2400" b="1" dirty="0" smtClean="0">
                <a:solidFill>
                  <a:srgbClr val="0000FF"/>
                </a:solidFill>
                <a:latin typeface="Times New Roman" pitchFamily="18" charset="0"/>
                <a:ea typeface="宋体" charset="0"/>
                <a:sym typeface="+mn-ea"/>
              </a:rPr>
              <a:t>服务质量（QoS）</a:t>
            </a:r>
          </a:p>
          <a:p>
            <a:pPr marL="285750" lvl="0" indent="-285750" algn="just">
              <a:lnSpc>
                <a:spcPct val="150000"/>
              </a:lnSpc>
              <a:spcBef>
                <a:spcPts val="600"/>
              </a:spcBef>
              <a:buClr>
                <a:srgbClr val="493B93"/>
              </a:buClr>
              <a:buSzPct val="90000"/>
              <a:buFont typeface="Wingdings" pitchFamily="2" charset="2"/>
              <a:buChar char="Ø"/>
            </a:pPr>
            <a:r>
              <a:rPr lang="zh-CN" altLang="en-US" sz="2400" b="1" dirty="0" smtClean="0">
                <a:solidFill>
                  <a:srgbClr val="0000FF"/>
                </a:solidFill>
                <a:latin typeface="Times New Roman" pitchFamily="18" charset="0"/>
                <a:ea typeface="宋体" charset="0"/>
                <a:sym typeface="+mn-ea"/>
              </a:rPr>
              <a:t>安全</a:t>
            </a:r>
          </a:p>
        </p:txBody>
      </p:sp>
    </p:spTree>
    <p:extLst>
      <p:ext uri="{BB962C8B-B14F-4D97-AF65-F5344CB8AC3E}">
        <p14:creationId xmlns:p14="http://schemas.microsoft.com/office/powerpoint/2010/main" val="262061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7920000" cy="720000"/>
          </a:xfrm>
        </p:spPr>
        <p:txBody>
          <a:bodyPr/>
          <a:lstStyle/>
          <a:p>
            <a:pPr>
              <a:lnSpc>
                <a:spcPct val="100000"/>
              </a:lnSpc>
            </a:pPr>
            <a:r>
              <a:rPr lang="en-US" altLang="zh-CN" sz="3200" b="1" dirty="0" smtClean="0">
                <a:latin typeface="Times New Roman" pitchFamily="18" charset="0"/>
                <a:ea typeface="宋体" pitchFamily="2" charset="-122"/>
              </a:rPr>
              <a:t>1.6.2   </a:t>
            </a:r>
            <a:r>
              <a:rPr lang="zh-CN" altLang="en-US" sz="3200" b="1" dirty="0" smtClean="0">
                <a:latin typeface="Times New Roman" pitchFamily="18" charset="0"/>
                <a:ea typeface="宋体" pitchFamily="2" charset="-122"/>
              </a:rPr>
              <a:t>容错能力</a:t>
            </a:r>
            <a:endParaRPr lang="zh-CN" altLang="en-US" sz="3200" b="1" dirty="0">
              <a:latin typeface="Times New Roman" pitchFamily="18" charset="0"/>
              <a:ea typeface="宋体" pitchFamily="2" charset="-122"/>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40000" y="3060000"/>
            <a:ext cx="5780953" cy="320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180000" y="1152000"/>
            <a:ext cx="8591550" cy="3970318"/>
          </a:xfrm>
          <a:prstGeom prst="rect">
            <a:avLst/>
          </a:prstGeom>
          <a:noFill/>
        </p:spPr>
        <p:txBody>
          <a:bodyPr wrap="square" rtlCol="0" anchor="t">
            <a:spAutoFit/>
          </a:bodyPr>
          <a:lstStyle/>
          <a:p>
            <a:pPr lvl="0" algn="just">
              <a:lnSpc>
                <a:spcPct val="150000"/>
              </a:lnSpc>
              <a:buClr>
                <a:srgbClr val="493B93"/>
              </a:buClr>
              <a:buSzPct val="90000"/>
              <a:buFont typeface="Arial" pitchFamily="34" charset="0"/>
            </a:pPr>
            <a:r>
              <a:rPr lang="zh-CN" altLang="en-US" sz="2400" b="1" dirty="0" smtClean="0">
                <a:solidFill>
                  <a:srgbClr val="000000"/>
                </a:solidFill>
                <a:ea typeface="宋体" charset="0"/>
                <a:sym typeface="+mn-ea"/>
              </a:rPr>
              <a:t>        </a:t>
            </a:r>
            <a:r>
              <a:rPr lang="zh-CN" altLang="en-US" sz="2400" b="1" dirty="0" smtClean="0">
                <a:solidFill>
                  <a:srgbClr val="000000"/>
                </a:solidFill>
                <a:latin typeface="Times New Roman" pitchFamily="18" charset="0"/>
                <a:ea typeface="宋体" charset="0"/>
                <a:sym typeface="+mn-ea"/>
              </a:rPr>
              <a:t>人们期望Internet能始终为用户提供服务。这就要求网络架构具有</a:t>
            </a:r>
            <a:r>
              <a:rPr lang="zh-CN" altLang="en-US" sz="2400" b="1" dirty="0" smtClean="0">
                <a:solidFill>
                  <a:srgbClr val="0000FF"/>
                </a:solidFill>
                <a:latin typeface="Times New Roman" pitchFamily="18" charset="0"/>
                <a:ea typeface="宋体" charset="0"/>
                <a:sym typeface="+mn-ea"/>
              </a:rPr>
              <a:t>容错能力</a:t>
            </a:r>
            <a:r>
              <a:rPr lang="zh-CN" altLang="en-US" sz="2400" b="1" dirty="0" smtClean="0">
                <a:solidFill>
                  <a:srgbClr val="000000"/>
                </a:solidFill>
                <a:latin typeface="Times New Roman" pitchFamily="18" charset="0"/>
                <a:ea typeface="宋体" charset="0"/>
                <a:sym typeface="+mn-ea"/>
              </a:rPr>
              <a:t>：</a:t>
            </a:r>
            <a:r>
              <a:rPr lang="zh-CN" altLang="en-US" sz="2400" b="1" dirty="0" smtClean="0">
                <a:solidFill>
                  <a:schemeClr val="bg2"/>
                </a:solidFill>
                <a:latin typeface="Times New Roman" pitchFamily="18" charset="0"/>
                <a:ea typeface="宋体" charset="0"/>
                <a:sym typeface="+mn-ea"/>
              </a:rPr>
              <a:t>容错网络应能够</a:t>
            </a:r>
            <a:r>
              <a:rPr lang="zh-CN" altLang="en-US" sz="2400" b="1" dirty="0" smtClean="0">
                <a:solidFill>
                  <a:srgbClr val="FF00FF"/>
                </a:solidFill>
                <a:latin typeface="Times New Roman" pitchFamily="18" charset="0"/>
                <a:ea typeface="宋体" charset="0"/>
                <a:sym typeface="+mn-ea"/>
              </a:rPr>
              <a:t>降低故障影响</a:t>
            </a:r>
            <a:r>
              <a:rPr lang="zh-CN" altLang="en-US" sz="2400" b="1" dirty="0" smtClean="0">
                <a:solidFill>
                  <a:schemeClr val="bg2"/>
                </a:solidFill>
                <a:latin typeface="Times New Roman" pitchFamily="18" charset="0"/>
                <a:ea typeface="宋体" charset="0"/>
                <a:sym typeface="+mn-ea"/>
              </a:rPr>
              <a:t>，使受故障影响的设备数量降至最低，并在发生故障时</a:t>
            </a:r>
            <a:r>
              <a:rPr lang="zh-CN" altLang="en-US" sz="2400" b="1" dirty="0" smtClean="0">
                <a:solidFill>
                  <a:srgbClr val="FF00FF"/>
                </a:solidFill>
                <a:latin typeface="Times New Roman" pitchFamily="18" charset="0"/>
                <a:ea typeface="宋体" charset="0"/>
                <a:sym typeface="+mn-ea"/>
              </a:rPr>
              <a:t>能够快速恢复</a:t>
            </a:r>
            <a:r>
              <a:rPr lang="zh-CN" altLang="en-US" sz="2400" b="1" dirty="0" smtClean="0">
                <a:solidFill>
                  <a:schemeClr val="bg2"/>
                </a:solidFill>
                <a:latin typeface="Times New Roman" pitchFamily="18" charset="0"/>
                <a:ea typeface="宋体" charset="0"/>
                <a:sym typeface="+mn-ea"/>
              </a:rPr>
              <a:t>。</a:t>
            </a:r>
            <a:endParaRPr lang="en-US" altLang="zh-CN" sz="2400" b="1" dirty="0" smtClean="0">
              <a:solidFill>
                <a:schemeClr val="bg2"/>
              </a:solidFill>
              <a:latin typeface="Times New Roman" pitchFamily="18" charset="0"/>
              <a:ea typeface="宋体" charset="0"/>
              <a:sym typeface="+mn-ea"/>
            </a:endParaRPr>
          </a:p>
          <a:p>
            <a:pPr lvl="0" algn="just">
              <a:lnSpc>
                <a:spcPct val="150000"/>
              </a:lnSpc>
              <a:buClr>
                <a:srgbClr val="493B93"/>
              </a:buClr>
              <a:buSzPct val="90000"/>
              <a:buFont typeface="Arial" pitchFamily="34" charset="0"/>
            </a:pPr>
            <a:r>
              <a:rPr lang="en-US" altLang="zh-CN" sz="2400" b="1" dirty="0" smtClean="0">
                <a:solidFill>
                  <a:schemeClr val="bg2"/>
                </a:solidFill>
                <a:latin typeface="Times New Roman" pitchFamily="18" charset="0"/>
                <a:ea typeface="宋体" charset="0"/>
                <a:sym typeface="+mn-ea"/>
              </a:rPr>
              <a:t>        </a:t>
            </a:r>
            <a:r>
              <a:rPr lang="zh-CN" altLang="en-US" sz="2400" b="1" dirty="0" smtClean="0">
                <a:solidFill>
                  <a:schemeClr val="bg2"/>
                </a:solidFill>
                <a:latin typeface="Times New Roman" pitchFamily="18" charset="0"/>
                <a:ea typeface="宋体" charset="0"/>
                <a:sym typeface="+mn-ea"/>
              </a:rPr>
              <a:t>有多条路径可以到达目</a:t>
            </a:r>
            <a:endParaRPr lang="en-US" altLang="zh-CN" sz="2400" b="1" dirty="0" smtClean="0">
              <a:solidFill>
                <a:schemeClr val="bg2"/>
              </a:solidFill>
              <a:latin typeface="Times New Roman" pitchFamily="18" charset="0"/>
              <a:ea typeface="宋体" charset="0"/>
              <a:sym typeface="+mn-ea"/>
            </a:endParaRPr>
          </a:p>
          <a:p>
            <a:pPr lvl="0" algn="just">
              <a:lnSpc>
                <a:spcPct val="150000"/>
              </a:lnSpc>
              <a:buClr>
                <a:srgbClr val="493B93"/>
              </a:buClr>
              <a:buSzPct val="90000"/>
              <a:buFont typeface="Arial" pitchFamily="34" charset="0"/>
            </a:pPr>
            <a:r>
              <a:rPr lang="zh-CN" altLang="en-US" sz="2400" b="1" dirty="0" smtClean="0">
                <a:solidFill>
                  <a:schemeClr val="bg2"/>
                </a:solidFill>
                <a:latin typeface="Times New Roman" pitchFamily="18" charset="0"/>
                <a:ea typeface="宋体" charset="0"/>
                <a:sym typeface="+mn-ea"/>
              </a:rPr>
              <a:t>的地被称为</a:t>
            </a:r>
            <a:r>
              <a:rPr lang="zh-CN" altLang="en-US" sz="2400" b="1" dirty="0" smtClean="0">
                <a:solidFill>
                  <a:srgbClr val="0000FF"/>
                </a:solidFill>
                <a:latin typeface="Times New Roman" pitchFamily="18" charset="0"/>
                <a:ea typeface="宋体" charset="0"/>
                <a:sym typeface="+mn-ea"/>
              </a:rPr>
              <a:t>冗余</a:t>
            </a:r>
            <a:r>
              <a:rPr lang="zh-CN" altLang="en-US" sz="2400" b="1" dirty="0" smtClean="0">
                <a:solidFill>
                  <a:schemeClr val="bg2"/>
                </a:solidFill>
                <a:latin typeface="Times New Roman" pitchFamily="18" charset="0"/>
                <a:ea typeface="宋体" charset="0"/>
                <a:sym typeface="+mn-ea"/>
              </a:rPr>
              <a:t>。</a:t>
            </a:r>
            <a:r>
              <a:rPr lang="zh-CN" altLang="en-US" sz="2400" b="1" dirty="0" smtClean="0">
                <a:solidFill>
                  <a:srgbClr val="000000"/>
                </a:solidFill>
                <a:latin typeface="Times New Roman" pitchFamily="18" charset="0"/>
                <a:ea typeface="宋体" charset="0"/>
                <a:sym typeface="+mn-ea"/>
              </a:rPr>
              <a:t>如果一条</a:t>
            </a:r>
            <a:endParaRPr lang="en-US" altLang="zh-CN" sz="2400" b="1" dirty="0" smtClean="0">
              <a:solidFill>
                <a:srgbClr val="000000"/>
              </a:solidFill>
              <a:latin typeface="Times New Roman" pitchFamily="18" charset="0"/>
              <a:ea typeface="宋体" charset="0"/>
              <a:sym typeface="+mn-ea"/>
            </a:endParaRPr>
          </a:p>
          <a:p>
            <a:pPr lvl="0" algn="just">
              <a:lnSpc>
                <a:spcPct val="150000"/>
              </a:lnSpc>
              <a:buClr>
                <a:srgbClr val="493B93"/>
              </a:buClr>
              <a:buSzPct val="90000"/>
              <a:buFont typeface="Arial" pitchFamily="34" charset="0"/>
            </a:pPr>
            <a:r>
              <a:rPr lang="zh-CN" altLang="en-US" sz="2400" b="1" dirty="0" smtClean="0">
                <a:solidFill>
                  <a:srgbClr val="000000"/>
                </a:solidFill>
                <a:latin typeface="Times New Roman" pitchFamily="18" charset="0"/>
                <a:ea typeface="宋体" charset="0"/>
                <a:sym typeface="+mn-ea"/>
              </a:rPr>
              <a:t>路径失败，消息可以通过其</a:t>
            </a:r>
            <a:endParaRPr lang="en-US" altLang="zh-CN" sz="2400" b="1" dirty="0" smtClean="0">
              <a:solidFill>
                <a:srgbClr val="000000"/>
              </a:solidFill>
              <a:latin typeface="Times New Roman" pitchFamily="18" charset="0"/>
              <a:ea typeface="宋体" charset="0"/>
              <a:sym typeface="+mn-ea"/>
            </a:endParaRPr>
          </a:p>
          <a:p>
            <a:pPr lvl="0" algn="just">
              <a:lnSpc>
                <a:spcPct val="150000"/>
              </a:lnSpc>
              <a:buClr>
                <a:srgbClr val="493B93"/>
              </a:buClr>
              <a:buSzPct val="90000"/>
              <a:buFont typeface="Arial" pitchFamily="34" charset="0"/>
            </a:pPr>
            <a:r>
              <a:rPr lang="zh-CN" altLang="en-US" sz="2400" b="1" dirty="0" smtClean="0">
                <a:solidFill>
                  <a:srgbClr val="000000"/>
                </a:solidFill>
                <a:latin typeface="Times New Roman" pitchFamily="18" charset="0"/>
                <a:ea typeface="宋体" charset="0"/>
                <a:sym typeface="+mn-ea"/>
              </a:rPr>
              <a:t>它备份路径发送。</a:t>
            </a:r>
          </a:p>
        </p:txBody>
      </p:sp>
    </p:spTree>
    <p:extLst>
      <p:ext uri="{BB962C8B-B14F-4D97-AF65-F5344CB8AC3E}">
        <p14:creationId xmlns:p14="http://schemas.microsoft.com/office/powerpoint/2010/main" val="421011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28000" y="2376000"/>
            <a:ext cx="5533334" cy="3980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itle 11"/>
          <p:cNvSpPr>
            <a:spLocks noGrp="1"/>
          </p:cNvSpPr>
          <p:nvPr>
            <p:ph type="title"/>
          </p:nvPr>
        </p:nvSpPr>
        <p:spPr>
          <a:xfrm>
            <a:off x="360000" y="360000"/>
            <a:ext cx="7920000" cy="720000"/>
          </a:xfrm>
        </p:spPr>
        <p:txBody>
          <a:bodyPr/>
          <a:lstStyle/>
          <a:p>
            <a:pPr>
              <a:lnSpc>
                <a:spcPct val="100000"/>
              </a:lnSpc>
            </a:pPr>
            <a:r>
              <a:rPr lang="en-US" altLang="zh-CN" sz="3200" b="1" dirty="0" smtClean="0">
                <a:latin typeface="Times New Roman" pitchFamily="18" charset="0"/>
                <a:ea typeface="宋体" pitchFamily="2" charset="-122"/>
              </a:rPr>
              <a:t>1.6.3   </a:t>
            </a:r>
            <a:r>
              <a:rPr lang="zh-CN" altLang="en-US" sz="3200" b="1" dirty="0" smtClean="0">
                <a:latin typeface="Times New Roman" pitchFamily="18" charset="0"/>
                <a:ea typeface="宋体" pitchFamily="2" charset="-122"/>
              </a:rPr>
              <a:t>可扩展性</a:t>
            </a:r>
            <a:endParaRPr lang="zh-CN" altLang="en-US" sz="3200" b="1" dirty="0">
              <a:latin typeface="Times New Roman" pitchFamily="18" charset="0"/>
              <a:ea typeface="宋体" pitchFamily="2" charset="-122"/>
            </a:endParaRPr>
          </a:p>
        </p:txBody>
      </p:sp>
      <p:sp>
        <p:nvSpPr>
          <p:cNvPr id="2" name="文本框 1"/>
          <p:cNvSpPr txBox="1"/>
          <p:nvPr/>
        </p:nvSpPr>
        <p:spPr>
          <a:xfrm>
            <a:off x="180000" y="1152000"/>
            <a:ext cx="8640000" cy="1682577"/>
          </a:xfrm>
          <a:prstGeom prst="rect">
            <a:avLst/>
          </a:prstGeom>
          <a:noFill/>
        </p:spPr>
        <p:txBody>
          <a:bodyPr wrap="square" rtlCol="0" anchor="t">
            <a:spAutoFit/>
          </a:bodyPr>
          <a:lstStyle/>
          <a:p>
            <a:pPr indent="648000" algn="just">
              <a:lnSpc>
                <a:spcPct val="150000"/>
              </a:lnSpc>
              <a:buClr>
                <a:srgbClr val="493B93"/>
              </a:buClr>
              <a:buSzPct val="90000"/>
            </a:pPr>
            <a:r>
              <a:rPr lang="zh-CN" altLang="en-US" sz="2400" b="1" dirty="0" smtClean="0">
                <a:solidFill>
                  <a:srgbClr val="000000"/>
                </a:solidFill>
                <a:ea typeface="宋体" charset="0"/>
                <a:sym typeface="+mn-ea"/>
              </a:rPr>
              <a:t>可扩展的网络能迅速扩张</a:t>
            </a:r>
            <a:r>
              <a:rPr lang="zh-CN" altLang="en-US" sz="2400" b="1" dirty="0">
                <a:solidFill>
                  <a:srgbClr val="000000"/>
                </a:solidFill>
                <a:ea typeface="宋体" charset="0"/>
                <a:sym typeface="+mn-ea"/>
              </a:rPr>
              <a:t>以</a:t>
            </a:r>
            <a:r>
              <a:rPr lang="zh-CN" altLang="en-US" sz="2400" b="1" dirty="0" smtClean="0">
                <a:solidFill>
                  <a:srgbClr val="000000"/>
                </a:solidFill>
                <a:ea typeface="宋体" charset="0"/>
                <a:sym typeface="+mn-ea"/>
              </a:rPr>
              <a:t>支持</a:t>
            </a:r>
            <a:r>
              <a:rPr lang="zh-CN" altLang="en-US" sz="2400" b="1" dirty="0" smtClean="0">
                <a:solidFill>
                  <a:srgbClr val="0000FF"/>
                </a:solidFill>
                <a:ea typeface="宋体" charset="0"/>
                <a:sym typeface="+mn-ea"/>
              </a:rPr>
              <a:t>新增用户</a:t>
            </a:r>
            <a:r>
              <a:rPr lang="zh-CN" altLang="en-US" sz="2400" b="1" dirty="0" smtClean="0">
                <a:solidFill>
                  <a:srgbClr val="000000"/>
                </a:solidFill>
                <a:ea typeface="宋体" charset="0"/>
                <a:sym typeface="+mn-ea"/>
              </a:rPr>
              <a:t>和</a:t>
            </a:r>
            <a:r>
              <a:rPr lang="zh-CN" altLang="en-US" sz="2400" b="1" dirty="0" smtClean="0">
                <a:solidFill>
                  <a:srgbClr val="0000FF"/>
                </a:solidFill>
                <a:ea typeface="宋体" charset="0"/>
                <a:sym typeface="+mn-ea"/>
              </a:rPr>
              <a:t>应用程序</a:t>
            </a:r>
            <a:r>
              <a:rPr lang="zh-CN" altLang="en-US" sz="2400" b="1" dirty="0" smtClean="0">
                <a:solidFill>
                  <a:srgbClr val="000000"/>
                </a:solidFill>
                <a:ea typeface="宋体" charset="0"/>
                <a:sym typeface="+mn-ea"/>
              </a:rPr>
              <a:t>，同时还应该保证不会影响到为现有用户</a:t>
            </a:r>
            <a:r>
              <a:rPr lang="zh-CN" altLang="en-US" sz="2400" b="1" dirty="0">
                <a:solidFill>
                  <a:srgbClr val="000000"/>
                </a:solidFill>
                <a:ea typeface="宋体" charset="0"/>
                <a:sym typeface="+mn-ea"/>
              </a:rPr>
              <a:t>。图示了一个新的网络如何轻松添加到现有网络中</a:t>
            </a:r>
            <a:r>
              <a:rPr lang="zh-CN" altLang="en-US" sz="2400" b="1" dirty="0" smtClean="0">
                <a:solidFill>
                  <a:srgbClr val="000000"/>
                </a:solidFill>
                <a:ea typeface="宋体" charset="0"/>
                <a:sym typeface="+mn-ea"/>
              </a:rPr>
              <a:t>。</a:t>
            </a:r>
            <a:endParaRPr lang="en-US" altLang="zh-CN" sz="2400" b="1" dirty="0" smtClean="0">
              <a:solidFill>
                <a:srgbClr val="000000"/>
              </a:solidFill>
              <a:ea typeface="宋体" charset="0"/>
              <a:sym typeface="+mn-ea"/>
            </a:endParaRPr>
          </a:p>
        </p:txBody>
      </p:sp>
      <p:sp>
        <p:nvSpPr>
          <p:cNvPr id="6" name="矩形 5"/>
          <p:cNvSpPr/>
          <p:nvPr/>
        </p:nvSpPr>
        <p:spPr>
          <a:xfrm>
            <a:off x="6804000" y="2880000"/>
            <a:ext cx="1584000" cy="725904"/>
          </a:xfrm>
          <a:prstGeom prst="rect">
            <a:avLst/>
          </a:prstGeom>
        </p:spPr>
        <p:txBody>
          <a:bodyPr wrap="square">
            <a:spAutoFit/>
          </a:bodyPr>
          <a:lstStyle/>
          <a:p>
            <a:pPr>
              <a:lnSpc>
                <a:spcPts val="2600"/>
              </a:lnSpc>
            </a:pPr>
            <a:r>
              <a:rPr lang="zh-CN" altLang="en-US" b="1" dirty="0" smtClean="0">
                <a:solidFill>
                  <a:srgbClr val="FF0000"/>
                </a:solidFill>
                <a:effectLst>
                  <a:outerShdw blurRad="38100" dist="38100" dir="2700000" algn="tl">
                    <a:srgbClr val="000000">
                      <a:alpha val="43137"/>
                    </a:srgbClr>
                  </a:outerShdw>
                </a:effectLst>
              </a:rPr>
              <a:t>使用允许扩展的模块化设备</a:t>
            </a:r>
            <a:endParaRPr lang="zh-CN" altLang="en-US" dirty="0">
              <a:solidFill>
                <a:srgbClr val="FF0000"/>
              </a:solidFill>
              <a:effectLst>
                <a:outerShdw blurRad="38100" dist="38100" dir="2700000" algn="tl">
                  <a:srgbClr val="000000">
                    <a:alpha val="43137"/>
                  </a:srgbClr>
                </a:outerShdw>
              </a:effectLst>
            </a:endParaRPr>
          </a:p>
        </p:txBody>
      </p:sp>
      <p:sp>
        <p:nvSpPr>
          <p:cNvPr id="3" name="矩形 2"/>
          <p:cNvSpPr/>
          <p:nvPr/>
        </p:nvSpPr>
        <p:spPr>
          <a:xfrm>
            <a:off x="180000" y="2808000"/>
            <a:ext cx="2880000" cy="2308324"/>
          </a:xfrm>
          <a:prstGeom prst="rect">
            <a:avLst/>
          </a:prstGeom>
        </p:spPr>
        <p:txBody>
          <a:bodyPr>
            <a:spAutoFit/>
          </a:bodyPr>
          <a:lstStyle/>
          <a:p>
            <a:pPr indent="648000" algn="just">
              <a:lnSpc>
                <a:spcPct val="150000"/>
              </a:lnSpc>
              <a:buClr>
                <a:srgbClr val="493B93"/>
              </a:buClr>
              <a:buSzPct val="90000"/>
            </a:pPr>
            <a:r>
              <a:rPr lang="zh-CN" altLang="en-US" sz="2400" b="1" dirty="0">
                <a:solidFill>
                  <a:srgbClr val="000000"/>
                </a:solidFill>
                <a:ea typeface="宋体" charset="0"/>
                <a:sym typeface="+mn-ea"/>
              </a:rPr>
              <a:t>网络</a:t>
            </a:r>
            <a:r>
              <a:rPr lang="zh-CN" altLang="en-US" sz="2400" b="1" dirty="0" smtClean="0">
                <a:solidFill>
                  <a:srgbClr val="000000"/>
                </a:solidFill>
                <a:ea typeface="宋体" charset="0"/>
                <a:sym typeface="+mn-ea"/>
              </a:rPr>
              <a:t>软硬件</a:t>
            </a:r>
            <a:r>
              <a:rPr lang="zh-CN" altLang="en-US" sz="2400" b="1" dirty="0">
                <a:solidFill>
                  <a:srgbClr val="000000"/>
                </a:solidFill>
                <a:ea typeface="宋体" charset="0"/>
                <a:sym typeface="+mn-ea"/>
              </a:rPr>
              <a:t>的设计开发人员遵循</a:t>
            </a:r>
            <a:r>
              <a:rPr lang="zh-CN" altLang="en-US" sz="2400" b="1" dirty="0">
                <a:solidFill>
                  <a:srgbClr val="FF0000"/>
                </a:solidFill>
                <a:ea typeface="宋体" charset="0"/>
                <a:sym typeface="+mn-ea"/>
              </a:rPr>
              <a:t>统一的技术标准</a:t>
            </a:r>
            <a:r>
              <a:rPr lang="zh-CN" altLang="en-US" sz="2400" b="1" dirty="0">
                <a:solidFill>
                  <a:srgbClr val="000000"/>
                </a:solidFill>
                <a:ea typeface="宋体" charset="0"/>
                <a:sym typeface="+mn-ea"/>
              </a:rPr>
              <a:t>，使得网络易于扩展。</a:t>
            </a:r>
          </a:p>
        </p:txBody>
      </p:sp>
    </p:spTree>
    <p:extLst>
      <p:ext uri="{BB962C8B-B14F-4D97-AF65-F5344CB8AC3E}">
        <p14:creationId xmlns:p14="http://schemas.microsoft.com/office/powerpoint/2010/main" val="300631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7920000" cy="720000"/>
          </a:xfrm>
        </p:spPr>
        <p:txBody>
          <a:bodyPr/>
          <a:lstStyle/>
          <a:p>
            <a:pPr>
              <a:lnSpc>
                <a:spcPct val="100000"/>
              </a:lnSpc>
            </a:pPr>
            <a:r>
              <a:rPr lang="en-US" altLang="zh-CN" sz="3200" b="1" dirty="0" smtClean="0">
                <a:latin typeface="Times New Roman" pitchFamily="18" charset="0"/>
                <a:ea typeface="宋体" pitchFamily="2" charset="-122"/>
              </a:rPr>
              <a:t>1.6.4   </a:t>
            </a:r>
            <a:r>
              <a:rPr lang="zh-CN" altLang="en-US" sz="3200" b="1" dirty="0" smtClean="0">
                <a:latin typeface="Times New Roman" pitchFamily="18" charset="0"/>
                <a:ea typeface="宋体" pitchFamily="2" charset="-122"/>
              </a:rPr>
              <a:t>服务质量（</a:t>
            </a:r>
            <a:r>
              <a:rPr altLang="zh-CN" sz="3200" b="1" dirty="0" smtClean="0">
                <a:latin typeface="Times New Roman" pitchFamily="18" charset="0"/>
                <a:ea typeface="宋体" pitchFamily="2" charset="-122"/>
              </a:rPr>
              <a:t>QoS</a:t>
            </a:r>
            <a:r>
              <a:rPr lang="zh-CN" altLang="en-US" sz="3200" b="1" dirty="0" smtClean="0">
                <a:latin typeface="Times New Roman" pitchFamily="18" charset="0"/>
                <a:ea typeface="宋体" pitchFamily="2" charset="-122"/>
              </a:rPr>
              <a:t>）</a:t>
            </a:r>
            <a:endParaRPr lang="zh-CN" altLang="en-US" sz="3200" b="1" dirty="0">
              <a:latin typeface="Times New Roman" pitchFamily="18" charset="0"/>
              <a:ea typeface="宋体" pitchFamily="2" charset="-122"/>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20000" y="2952000"/>
            <a:ext cx="4678095" cy="3344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360000" y="1152000"/>
            <a:ext cx="8280000" cy="1754326"/>
          </a:xfrm>
          <a:prstGeom prst="rect">
            <a:avLst/>
          </a:prstGeom>
          <a:noFill/>
        </p:spPr>
        <p:txBody>
          <a:bodyPr wrap="square" rtlCol="0" anchor="t">
            <a:spAutoFit/>
          </a:bodyPr>
          <a:lstStyle/>
          <a:p>
            <a:pPr indent="648000" algn="just">
              <a:lnSpc>
                <a:spcPct val="150000"/>
              </a:lnSpc>
              <a:buClr>
                <a:srgbClr val="493B93"/>
              </a:buClr>
              <a:buSzPct val="90000"/>
              <a:buFont typeface="Arial" pitchFamily="34" charset="0"/>
              <a:buNone/>
            </a:pPr>
            <a:r>
              <a:rPr lang="zh-CN" altLang="en-US" sz="2400" b="1" dirty="0" smtClean="0">
                <a:solidFill>
                  <a:srgbClr val="0000FF"/>
                </a:solidFill>
                <a:latin typeface="Times New Roman" pitchFamily="18" charset="0"/>
                <a:ea typeface="宋体" charset="0"/>
                <a:sym typeface="+mn-ea"/>
              </a:rPr>
              <a:t>QoS</a:t>
            </a:r>
            <a:r>
              <a:rPr lang="zh-CN" altLang="en-US" sz="2400" b="1" dirty="0">
                <a:solidFill>
                  <a:srgbClr val="000000"/>
                </a:solidFill>
                <a:latin typeface="Times New Roman" pitchFamily="18" charset="0"/>
                <a:ea typeface="宋体" charset="0"/>
                <a:sym typeface="+mn-ea"/>
              </a:rPr>
              <a:t>是</a:t>
            </a:r>
            <a:r>
              <a:rPr lang="zh-CN" altLang="en-US" sz="2400" b="1" dirty="0" smtClean="0">
                <a:solidFill>
                  <a:srgbClr val="000000"/>
                </a:solidFill>
                <a:latin typeface="Times New Roman" pitchFamily="18" charset="0"/>
                <a:ea typeface="宋体" charset="0"/>
                <a:sym typeface="+mn-ea"/>
              </a:rPr>
              <a:t>用于</a:t>
            </a:r>
            <a:r>
              <a:rPr lang="zh-CN" altLang="en-US" sz="2400" b="1" dirty="0" smtClean="0">
                <a:solidFill>
                  <a:srgbClr val="FF00FF"/>
                </a:solidFill>
                <a:latin typeface="Times New Roman" pitchFamily="18" charset="0"/>
                <a:ea typeface="宋体" charset="0"/>
                <a:sym typeface="+mn-ea"/>
              </a:rPr>
              <a:t>管理拥塞</a:t>
            </a:r>
            <a:r>
              <a:rPr lang="zh-CN" altLang="en-US" sz="2400" b="1" dirty="0" smtClean="0">
                <a:solidFill>
                  <a:srgbClr val="000000"/>
                </a:solidFill>
                <a:latin typeface="Times New Roman" pitchFamily="18" charset="0"/>
                <a:ea typeface="宋体" charset="0"/>
                <a:sym typeface="+mn-ea"/>
              </a:rPr>
              <a:t>和确保</a:t>
            </a:r>
            <a:r>
              <a:rPr lang="zh-CN" altLang="en-US" sz="2400" b="1" dirty="0" smtClean="0">
                <a:solidFill>
                  <a:srgbClr val="FF00FF"/>
                </a:solidFill>
                <a:latin typeface="Times New Roman" pitchFamily="18" charset="0"/>
                <a:ea typeface="宋体" charset="0"/>
                <a:sym typeface="+mn-ea"/>
              </a:rPr>
              <a:t>可靠传输</a:t>
            </a:r>
            <a:r>
              <a:rPr lang="zh-CN" altLang="en-US" sz="2400" b="1" dirty="0">
                <a:solidFill>
                  <a:srgbClr val="FF00FF"/>
                </a:solidFill>
                <a:latin typeface="Times New Roman" pitchFamily="18" charset="0"/>
                <a:ea typeface="宋体" charset="0"/>
                <a:sym typeface="+mn-ea"/>
              </a:rPr>
              <a:t>数据</a:t>
            </a:r>
            <a:r>
              <a:rPr lang="zh-CN" altLang="en-US" sz="2400" b="1" dirty="0" smtClean="0">
                <a:solidFill>
                  <a:srgbClr val="000000"/>
                </a:solidFill>
                <a:latin typeface="Times New Roman" pitchFamily="18" charset="0"/>
                <a:ea typeface="宋体" charset="0"/>
                <a:sym typeface="+mn-ea"/>
              </a:rPr>
              <a:t>的</a:t>
            </a:r>
            <a:r>
              <a:rPr lang="zh-CN" altLang="en-US" sz="2400" b="1" dirty="0">
                <a:solidFill>
                  <a:srgbClr val="000000"/>
                </a:solidFill>
                <a:latin typeface="Times New Roman" pitchFamily="18" charset="0"/>
                <a:ea typeface="宋体" charset="0"/>
                <a:sym typeface="+mn-ea"/>
              </a:rPr>
              <a:t>一种</a:t>
            </a:r>
            <a:r>
              <a:rPr lang="zh-CN" altLang="en-US" sz="2400" b="1" dirty="0" smtClean="0">
                <a:solidFill>
                  <a:srgbClr val="000000"/>
                </a:solidFill>
                <a:latin typeface="Times New Roman" pitchFamily="18" charset="0"/>
                <a:ea typeface="宋体" charset="0"/>
                <a:sym typeface="+mn-ea"/>
              </a:rPr>
              <a:t>机制。图中，一位用户正在</a:t>
            </a:r>
            <a:r>
              <a:rPr lang="zh-CN" altLang="en-US" sz="2400" b="1" dirty="0" smtClean="0">
                <a:solidFill>
                  <a:srgbClr val="0000FF"/>
                </a:solidFill>
                <a:latin typeface="Times New Roman" pitchFamily="18" charset="0"/>
                <a:ea typeface="宋体" charset="0"/>
                <a:sym typeface="+mn-ea"/>
              </a:rPr>
              <a:t>请求网页</a:t>
            </a:r>
            <a:r>
              <a:rPr lang="zh-CN" altLang="en-US" sz="2400" b="1" dirty="0" smtClean="0">
                <a:solidFill>
                  <a:srgbClr val="000000"/>
                </a:solidFill>
                <a:latin typeface="Times New Roman" pitchFamily="18" charset="0"/>
                <a:ea typeface="宋体" charset="0"/>
                <a:sym typeface="+mn-ea"/>
              </a:rPr>
              <a:t>，另一位用户在</a:t>
            </a:r>
            <a:r>
              <a:rPr lang="zh-CN" altLang="en-US" sz="2400" b="1" dirty="0" smtClean="0">
                <a:solidFill>
                  <a:srgbClr val="0000FF"/>
                </a:solidFill>
                <a:latin typeface="Times New Roman" pitchFamily="18" charset="0"/>
                <a:ea typeface="宋体" charset="0"/>
                <a:sym typeface="+mn-ea"/>
              </a:rPr>
              <a:t>拨打</a:t>
            </a:r>
            <a:r>
              <a:rPr lang="en-US" altLang="zh-CN" sz="2400" b="1" dirty="0" smtClean="0">
                <a:solidFill>
                  <a:srgbClr val="0000FF"/>
                </a:solidFill>
                <a:latin typeface="Times New Roman" pitchFamily="18" charset="0"/>
                <a:ea typeface="宋体" charset="0"/>
                <a:sym typeface="+mn-ea"/>
              </a:rPr>
              <a:t>IP</a:t>
            </a:r>
            <a:r>
              <a:rPr lang="zh-CN" altLang="en-US" sz="2400" b="1" dirty="0" smtClean="0">
                <a:solidFill>
                  <a:srgbClr val="0000FF"/>
                </a:solidFill>
                <a:latin typeface="Times New Roman" pitchFamily="18" charset="0"/>
                <a:ea typeface="宋体" charset="0"/>
                <a:sym typeface="+mn-ea"/>
              </a:rPr>
              <a:t>电话</a:t>
            </a:r>
            <a:r>
              <a:rPr lang="zh-CN" altLang="en-US" sz="2400" b="1" dirty="0" smtClean="0">
                <a:solidFill>
                  <a:srgbClr val="000000"/>
                </a:solidFill>
                <a:latin typeface="Times New Roman" pitchFamily="18" charset="0"/>
                <a:ea typeface="宋体" charset="0"/>
                <a:sym typeface="+mn-ea"/>
              </a:rPr>
              <a:t>。</a:t>
            </a:r>
            <a:r>
              <a:rPr lang="zh-CN" altLang="en-US" sz="2400" b="1" dirty="0" smtClean="0">
                <a:solidFill>
                  <a:srgbClr val="FF00FF"/>
                </a:solidFill>
                <a:latin typeface="Times New Roman" pitchFamily="18" charset="0"/>
                <a:ea typeface="宋体" charset="0"/>
                <a:sym typeface="+mn-ea"/>
              </a:rPr>
              <a:t>部署了QoS策略的路由器</a:t>
            </a:r>
            <a:r>
              <a:rPr lang="zh-CN" altLang="en-US" sz="2400" b="1" dirty="0" smtClean="0">
                <a:solidFill>
                  <a:srgbClr val="000000"/>
                </a:solidFill>
                <a:latin typeface="Times New Roman" pitchFamily="18" charset="0"/>
                <a:ea typeface="宋体" charset="0"/>
                <a:sym typeface="+mn-ea"/>
              </a:rPr>
              <a:t>将会优先处理语音通信。</a:t>
            </a:r>
            <a:endParaRPr lang="en-US" altLang="zh-CN" sz="2400" b="1" dirty="0" smtClean="0">
              <a:solidFill>
                <a:srgbClr val="000000"/>
              </a:solidFill>
              <a:latin typeface="Times New Roman" pitchFamily="18" charset="0"/>
              <a:ea typeface="宋体" charset="0"/>
              <a:sym typeface="+mn-ea"/>
            </a:endParaRPr>
          </a:p>
        </p:txBody>
      </p:sp>
      <p:sp>
        <p:nvSpPr>
          <p:cNvPr id="3" name="矩形 2"/>
          <p:cNvSpPr/>
          <p:nvPr/>
        </p:nvSpPr>
        <p:spPr>
          <a:xfrm>
            <a:off x="360000" y="2880000"/>
            <a:ext cx="3852000" cy="1754326"/>
          </a:xfrm>
          <a:prstGeom prst="rect">
            <a:avLst/>
          </a:prstGeom>
        </p:spPr>
        <p:txBody>
          <a:bodyPr>
            <a:spAutoFit/>
          </a:bodyPr>
          <a:lstStyle/>
          <a:p>
            <a:pPr indent="648000" algn="just">
              <a:lnSpc>
                <a:spcPct val="150000"/>
              </a:lnSpc>
              <a:buClr>
                <a:srgbClr val="493B93"/>
              </a:buClr>
              <a:buSzPct val="90000"/>
              <a:buFont typeface="Arial" pitchFamily="34" charset="0"/>
              <a:buNone/>
            </a:pPr>
            <a:r>
              <a:rPr lang="en-US" altLang="zh-CN" sz="2400" b="1" dirty="0" err="1">
                <a:solidFill>
                  <a:schemeClr val="bg2"/>
                </a:solidFill>
                <a:latin typeface="Times New Roman" pitchFamily="18" charset="0"/>
                <a:ea typeface="宋体" charset="0"/>
                <a:sym typeface="+mn-ea"/>
              </a:rPr>
              <a:t>QoS</a:t>
            </a:r>
            <a:r>
              <a:rPr lang="zh-CN" altLang="en-US" sz="2400" b="1" dirty="0">
                <a:solidFill>
                  <a:schemeClr val="bg2"/>
                </a:solidFill>
                <a:latin typeface="Times New Roman" pitchFamily="18" charset="0"/>
                <a:ea typeface="宋体" charset="0"/>
                <a:sym typeface="+mn-ea"/>
              </a:rPr>
              <a:t>策略</a:t>
            </a:r>
            <a:r>
              <a:rPr lang="zh-CN" altLang="en-US" sz="2400" b="1" dirty="0">
                <a:solidFill>
                  <a:srgbClr val="000000"/>
                </a:solidFill>
                <a:latin typeface="Times New Roman" pitchFamily="18" charset="0"/>
                <a:ea typeface="宋体" charset="0"/>
                <a:sym typeface="+mn-ea"/>
              </a:rPr>
              <a:t>会对</a:t>
            </a:r>
            <a:r>
              <a:rPr lang="zh-CN" altLang="en-US" sz="2400" b="1" dirty="0">
                <a:solidFill>
                  <a:srgbClr val="0000FF"/>
                </a:solidFill>
                <a:latin typeface="Times New Roman" pitchFamily="18" charset="0"/>
                <a:ea typeface="宋体" charset="0"/>
                <a:sym typeface="+mn-ea"/>
              </a:rPr>
              <a:t>不同类型的数据</a:t>
            </a:r>
            <a:r>
              <a:rPr lang="zh-CN" altLang="en-US" sz="2400" b="1" dirty="0">
                <a:solidFill>
                  <a:srgbClr val="000000"/>
                </a:solidFill>
                <a:latin typeface="Times New Roman" pitchFamily="18" charset="0"/>
                <a:ea typeface="宋体" charset="0"/>
                <a:sym typeface="+mn-ea"/>
              </a:rPr>
              <a:t>配置不同级别的</a:t>
            </a:r>
            <a:r>
              <a:rPr lang="zh-CN" altLang="en-US" sz="2400" b="1" dirty="0">
                <a:solidFill>
                  <a:srgbClr val="FF00FF"/>
                </a:solidFill>
                <a:latin typeface="Times New Roman" pitchFamily="18" charset="0"/>
                <a:ea typeface="宋体" charset="0"/>
                <a:sym typeface="+mn-ea"/>
              </a:rPr>
              <a:t>传输优先级</a:t>
            </a:r>
            <a:r>
              <a:rPr lang="zh-CN" altLang="en-US" sz="2400" b="1" dirty="0">
                <a:solidFill>
                  <a:srgbClr val="000000"/>
                </a:solidFill>
                <a:latin typeface="Times New Roman" pitchFamily="18" charset="0"/>
                <a:ea typeface="宋体" charset="0"/>
                <a:sym typeface="+mn-ea"/>
              </a:rPr>
              <a:t>。</a:t>
            </a:r>
          </a:p>
        </p:txBody>
      </p:sp>
    </p:spTree>
    <p:extLst>
      <p:ext uri="{BB962C8B-B14F-4D97-AF65-F5344CB8AC3E}">
        <p14:creationId xmlns:p14="http://schemas.microsoft.com/office/powerpoint/2010/main" val="346988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432215"/>
            <a:ext cx="7920000" cy="720000"/>
          </a:xfrm>
        </p:spPr>
        <p:txBody>
          <a:bodyPr/>
          <a:lstStyle/>
          <a:p>
            <a:pPr>
              <a:lnSpc>
                <a:spcPct val="100000"/>
              </a:lnSpc>
            </a:pPr>
            <a:r>
              <a:rPr lang="en-US" altLang="zh-CN" sz="3200" b="1" dirty="0" smtClean="0">
                <a:latin typeface="Times New Roman" pitchFamily="18" charset="0"/>
                <a:ea typeface="宋体" pitchFamily="2" charset="-122"/>
              </a:rPr>
              <a:t>1.6.5   </a:t>
            </a:r>
            <a:r>
              <a:rPr lang="zh-CN" altLang="en-US" sz="3200" b="1" dirty="0" smtClean="0">
                <a:latin typeface="Times New Roman" pitchFamily="18" charset="0"/>
                <a:ea typeface="宋体" pitchFamily="2" charset="-122"/>
              </a:rPr>
              <a:t>安全性</a:t>
            </a:r>
            <a:endParaRPr lang="zh-CN" altLang="en-US" sz="3200" b="1" dirty="0">
              <a:latin typeface="Times New Roman" pitchFamily="18" charset="0"/>
              <a:ea typeface="宋体" pitchFamily="2" charset="-122"/>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32000" y="2520000"/>
            <a:ext cx="4857143" cy="340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360000" y="1260000"/>
            <a:ext cx="8280000" cy="1130246"/>
          </a:xfrm>
          <a:prstGeom prst="rect">
            <a:avLst/>
          </a:prstGeom>
          <a:noFill/>
        </p:spPr>
        <p:txBody>
          <a:bodyPr wrap="square" rtlCol="0" anchor="t">
            <a:spAutoFit/>
          </a:bodyPr>
          <a:lstStyle/>
          <a:p>
            <a:pPr indent="648000" algn="just">
              <a:lnSpc>
                <a:spcPct val="150000"/>
              </a:lnSpc>
              <a:buClr>
                <a:srgbClr val="493B93"/>
              </a:buClr>
              <a:buSzPct val="90000"/>
              <a:buFont typeface="Arial" pitchFamily="34" charset="0"/>
              <a:buNone/>
            </a:pPr>
            <a:r>
              <a:rPr lang="zh-CN" altLang="en-US" sz="2400" b="1" dirty="0" smtClean="0">
                <a:solidFill>
                  <a:srgbClr val="0000FF"/>
                </a:solidFill>
                <a:latin typeface="Times New Roman" pitchFamily="18" charset="0"/>
                <a:ea typeface="宋体" pitchFamily="2" charset="-122"/>
                <a:sym typeface="+mn-ea"/>
              </a:rPr>
              <a:t>网络基础设施</a:t>
            </a:r>
            <a:r>
              <a:rPr lang="zh-CN" altLang="en-US" sz="2400" b="1" dirty="0" smtClean="0">
                <a:solidFill>
                  <a:srgbClr val="000000"/>
                </a:solidFill>
                <a:latin typeface="Times New Roman" pitchFamily="18" charset="0"/>
                <a:ea typeface="宋体" pitchFamily="2" charset="-122"/>
                <a:sym typeface="+mn-ea"/>
              </a:rPr>
              <a:t>以及联网设备上的</a:t>
            </a:r>
            <a:r>
              <a:rPr lang="zh-CN" altLang="en-US" sz="2400" b="1" dirty="0" smtClean="0">
                <a:solidFill>
                  <a:srgbClr val="0000FF"/>
                </a:solidFill>
                <a:latin typeface="Times New Roman" pitchFamily="18" charset="0"/>
                <a:ea typeface="宋体" pitchFamily="2" charset="-122"/>
                <a:sym typeface="+mn-ea"/>
              </a:rPr>
              <a:t>数据</a:t>
            </a:r>
            <a:r>
              <a:rPr lang="zh-CN" altLang="en-US" sz="2400" b="1" dirty="0" smtClean="0">
                <a:solidFill>
                  <a:srgbClr val="000000"/>
                </a:solidFill>
                <a:latin typeface="Times New Roman" pitchFamily="18" charset="0"/>
                <a:ea typeface="宋体" pitchFamily="2" charset="-122"/>
                <a:sym typeface="+mn-ea"/>
              </a:rPr>
              <a:t>是极为重要的资产。两种网络安全问题：</a:t>
            </a:r>
            <a:r>
              <a:rPr lang="zh-CN" altLang="en-US" sz="2400" b="1" dirty="0" smtClean="0">
                <a:solidFill>
                  <a:srgbClr val="FF0000"/>
                </a:solidFill>
                <a:latin typeface="Times New Roman" pitchFamily="18" charset="0"/>
                <a:ea typeface="宋体" pitchFamily="2" charset="-122"/>
                <a:sym typeface="+mn-ea"/>
              </a:rPr>
              <a:t>网络基础设施安全性</a:t>
            </a:r>
            <a:r>
              <a:rPr lang="zh-CN" altLang="en-US" sz="2400" b="1" dirty="0" smtClean="0">
                <a:solidFill>
                  <a:schemeClr val="bg2"/>
                </a:solidFill>
                <a:latin typeface="Times New Roman" pitchFamily="18" charset="0"/>
                <a:ea typeface="宋体" pitchFamily="2" charset="-122"/>
                <a:sym typeface="+mn-ea"/>
              </a:rPr>
              <a:t>和</a:t>
            </a:r>
            <a:r>
              <a:rPr lang="zh-CN" altLang="en-US" sz="2400" b="1" dirty="0" smtClean="0">
                <a:solidFill>
                  <a:srgbClr val="FF0000"/>
                </a:solidFill>
                <a:latin typeface="Times New Roman" pitchFamily="18" charset="0"/>
                <a:ea typeface="宋体" pitchFamily="2" charset="-122"/>
                <a:sym typeface="+mn-ea"/>
              </a:rPr>
              <a:t>信息安全性</a:t>
            </a:r>
            <a:r>
              <a:rPr lang="zh-CN" altLang="en-US" sz="2400" b="1" dirty="0" smtClean="0">
                <a:solidFill>
                  <a:schemeClr val="bg2"/>
                </a:solidFill>
                <a:latin typeface="Times New Roman" pitchFamily="18" charset="0"/>
                <a:ea typeface="宋体" pitchFamily="2" charset="-122"/>
                <a:sym typeface="+mn-ea"/>
              </a:rPr>
              <a:t>。</a:t>
            </a:r>
          </a:p>
        </p:txBody>
      </p:sp>
      <p:sp>
        <p:nvSpPr>
          <p:cNvPr id="3" name="矩形 2"/>
          <p:cNvSpPr/>
          <p:nvPr/>
        </p:nvSpPr>
        <p:spPr>
          <a:xfrm>
            <a:off x="360000" y="2448000"/>
            <a:ext cx="3600000" cy="2880000"/>
          </a:xfrm>
          <a:prstGeom prst="rect">
            <a:avLst/>
          </a:prstGeom>
        </p:spPr>
        <p:txBody>
          <a:bodyPr>
            <a:spAutoFit/>
          </a:bodyPr>
          <a:lstStyle/>
          <a:p>
            <a:pPr indent="648000" algn="just">
              <a:lnSpc>
                <a:spcPct val="150000"/>
              </a:lnSpc>
              <a:buClr>
                <a:srgbClr val="493B93"/>
              </a:buClr>
              <a:buSzPct val="90000"/>
              <a:buFont typeface="Arial" pitchFamily="34" charset="0"/>
              <a:buNone/>
            </a:pPr>
            <a:r>
              <a:rPr lang="zh-CN" altLang="en-US" sz="2400" b="1" dirty="0">
                <a:solidFill>
                  <a:srgbClr val="000000"/>
                </a:solidFill>
                <a:latin typeface="Times New Roman" pitchFamily="18" charset="0"/>
                <a:ea typeface="宋体" pitchFamily="2" charset="-122"/>
                <a:sym typeface="+mn-ea"/>
              </a:rPr>
              <a:t>为保障网络基础设施安全，一方面要保护</a:t>
            </a:r>
            <a:r>
              <a:rPr lang="zh-CN" altLang="en-US" sz="2400" b="1" dirty="0">
                <a:solidFill>
                  <a:srgbClr val="0000FF"/>
                </a:solidFill>
                <a:latin typeface="Times New Roman" pitchFamily="18" charset="0"/>
                <a:ea typeface="宋体" pitchFamily="2" charset="-122"/>
                <a:sym typeface="+mn-ea"/>
              </a:rPr>
              <a:t>网络设备的安全</a:t>
            </a:r>
            <a:r>
              <a:rPr lang="zh-CN" altLang="en-US" sz="2400" b="1" dirty="0">
                <a:solidFill>
                  <a:srgbClr val="000000"/>
                </a:solidFill>
                <a:latin typeface="Times New Roman" pitchFamily="18" charset="0"/>
                <a:ea typeface="宋体" pitchFamily="2" charset="-122"/>
                <a:sym typeface="+mn-ea"/>
              </a:rPr>
              <a:t>，另一方面要防止有人</a:t>
            </a:r>
            <a:r>
              <a:rPr lang="zh-CN" altLang="en-US" sz="2400" b="1" dirty="0">
                <a:solidFill>
                  <a:srgbClr val="FF0000"/>
                </a:solidFill>
                <a:latin typeface="Times New Roman" pitchFamily="18" charset="0"/>
                <a:ea typeface="宋体" pitchFamily="2" charset="-122"/>
                <a:sym typeface="+mn-ea"/>
              </a:rPr>
              <a:t>未经授权地访问</a:t>
            </a:r>
            <a:r>
              <a:rPr lang="zh-CN" altLang="en-US" sz="2400" b="1" dirty="0">
                <a:solidFill>
                  <a:srgbClr val="000000"/>
                </a:solidFill>
                <a:latin typeface="Times New Roman" pitchFamily="18" charset="0"/>
                <a:ea typeface="宋体" pitchFamily="2" charset="-122"/>
                <a:sym typeface="+mn-ea"/>
              </a:rPr>
              <a:t>网络设备上的管理软件。</a:t>
            </a:r>
          </a:p>
        </p:txBody>
      </p:sp>
    </p:spTree>
    <p:extLst>
      <p:ext uri="{BB962C8B-B14F-4D97-AF65-F5344CB8AC3E}">
        <p14:creationId xmlns:p14="http://schemas.microsoft.com/office/powerpoint/2010/main" val="29900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12000" y="1620000"/>
            <a:ext cx="3942857" cy="360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itle 11"/>
          <p:cNvSpPr>
            <a:spLocks noGrp="1"/>
          </p:cNvSpPr>
          <p:nvPr>
            <p:ph type="title"/>
          </p:nvPr>
        </p:nvSpPr>
        <p:spPr>
          <a:xfrm>
            <a:off x="360000" y="360000"/>
            <a:ext cx="7920000" cy="720000"/>
          </a:xfrm>
        </p:spPr>
        <p:txBody>
          <a:bodyPr/>
          <a:lstStyle/>
          <a:p>
            <a:pPr>
              <a:lnSpc>
                <a:spcPct val="100000"/>
              </a:lnSpc>
            </a:pPr>
            <a:r>
              <a:rPr lang="en-US" altLang="zh-CN" sz="3200" b="1" dirty="0" smtClean="0">
                <a:latin typeface="Times New Roman" pitchFamily="18" charset="0"/>
                <a:ea typeface="宋体" pitchFamily="2" charset="-122"/>
              </a:rPr>
              <a:t>1.6.5   </a:t>
            </a:r>
            <a:r>
              <a:rPr lang="zh-CN" altLang="en-US" sz="3200" b="1" dirty="0" smtClean="0">
                <a:latin typeface="Times New Roman" pitchFamily="18" charset="0"/>
                <a:ea typeface="宋体" pitchFamily="2" charset="-122"/>
              </a:rPr>
              <a:t>安全性</a:t>
            </a:r>
            <a:endParaRPr lang="zh-CN" altLang="en-US" sz="3200" b="1" dirty="0">
              <a:latin typeface="Times New Roman" pitchFamily="18" charset="0"/>
              <a:ea typeface="宋体" pitchFamily="2" charset="-122"/>
            </a:endParaRPr>
          </a:p>
        </p:txBody>
      </p:sp>
      <p:sp>
        <p:nvSpPr>
          <p:cNvPr id="2" name="文本框 1"/>
          <p:cNvSpPr txBox="1"/>
          <p:nvPr/>
        </p:nvSpPr>
        <p:spPr>
          <a:xfrm>
            <a:off x="108000" y="1152000"/>
            <a:ext cx="4824000" cy="5162119"/>
          </a:xfrm>
          <a:prstGeom prst="rect">
            <a:avLst/>
          </a:prstGeom>
          <a:noFill/>
        </p:spPr>
        <p:txBody>
          <a:bodyPr wrap="square" rtlCol="0" anchor="t">
            <a:spAutoFit/>
          </a:bodyPr>
          <a:lstStyle/>
          <a:p>
            <a:pPr indent="648000" algn="just">
              <a:lnSpc>
                <a:spcPts val="4000"/>
              </a:lnSpc>
              <a:buClr>
                <a:srgbClr val="493B93"/>
              </a:buClr>
              <a:buSzPct val="90000"/>
              <a:buFont typeface="Arial" pitchFamily="34" charset="0"/>
              <a:buNone/>
            </a:pPr>
            <a:r>
              <a:rPr lang="zh-CN" altLang="en-US" sz="2400" b="1" dirty="0" smtClean="0">
                <a:solidFill>
                  <a:srgbClr val="0000FF"/>
                </a:solidFill>
                <a:latin typeface="Times New Roman" pitchFamily="18" charset="0"/>
                <a:ea typeface="宋体" pitchFamily="2" charset="-122"/>
                <a:sym typeface="+mn-ea"/>
              </a:rPr>
              <a:t>信息安全</a:t>
            </a:r>
            <a:r>
              <a:rPr lang="zh-CN" altLang="en-US" sz="2400" b="1" dirty="0" smtClean="0">
                <a:solidFill>
                  <a:srgbClr val="000000"/>
                </a:solidFill>
                <a:latin typeface="Times New Roman" pitchFamily="18" charset="0"/>
                <a:ea typeface="宋体" pitchFamily="2" charset="-122"/>
                <a:sym typeface="+mn-ea"/>
              </a:rPr>
              <a:t>是指保护</a:t>
            </a:r>
            <a:r>
              <a:rPr lang="zh-CN" altLang="en-US" sz="2400" b="1" dirty="0" smtClean="0">
                <a:solidFill>
                  <a:srgbClr val="FF00FF"/>
                </a:solidFill>
                <a:latin typeface="Times New Roman" pitchFamily="18" charset="0"/>
                <a:ea typeface="宋体" pitchFamily="2" charset="-122"/>
                <a:sym typeface="+mn-ea"/>
              </a:rPr>
              <a:t>网络中传输的信息</a:t>
            </a:r>
            <a:r>
              <a:rPr lang="zh-CN" altLang="en-US" sz="2400" b="1" dirty="0" smtClean="0">
                <a:solidFill>
                  <a:srgbClr val="000000"/>
                </a:solidFill>
                <a:latin typeface="Times New Roman" pitchFamily="18" charset="0"/>
                <a:ea typeface="宋体" pitchFamily="2" charset="-122"/>
                <a:sym typeface="+mn-ea"/>
              </a:rPr>
              <a:t>和</a:t>
            </a:r>
            <a:r>
              <a:rPr lang="zh-CN" altLang="en-US" sz="2400" b="1" dirty="0" smtClean="0">
                <a:solidFill>
                  <a:srgbClr val="FF00FF"/>
                </a:solidFill>
                <a:latin typeface="Times New Roman" pitchFamily="18" charset="0"/>
                <a:ea typeface="宋体" pitchFamily="2" charset="-122"/>
                <a:sym typeface="+mn-ea"/>
              </a:rPr>
              <a:t>网络设备中存储的信息</a:t>
            </a:r>
            <a:r>
              <a:rPr lang="zh-CN" altLang="en-US" sz="2400" b="1" dirty="0" smtClean="0">
                <a:solidFill>
                  <a:srgbClr val="000000"/>
                </a:solidFill>
                <a:latin typeface="Times New Roman" pitchFamily="18" charset="0"/>
                <a:ea typeface="宋体" pitchFamily="2" charset="-122"/>
                <a:sym typeface="+mn-ea"/>
              </a:rPr>
              <a:t>。</a:t>
            </a:r>
          </a:p>
          <a:p>
            <a:pPr marL="285750" indent="-285750" algn="just">
              <a:lnSpc>
                <a:spcPts val="4000"/>
              </a:lnSpc>
              <a:buClr>
                <a:srgbClr val="493B93"/>
              </a:buClr>
              <a:buSzPct val="90000"/>
              <a:buFont typeface="Arial" charset="0"/>
              <a:buChar char="•"/>
            </a:pPr>
            <a:r>
              <a:rPr lang="zh-CN" altLang="en-US" sz="2400" b="1" dirty="0" smtClean="0">
                <a:solidFill>
                  <a:srgbClr val="FF0000"/>
                </a:solidFill>
                <a:latin typeface="Times New Roman" pitchFamily="18" charset="0"/>
                <a:ea typeface="宋体" pitchFamily="2" charset="-122"/>
                <a:sym typeface="+mn-ea"/>
              </a:rPr>
              <a:t>机密性</a:t>
            </a:r>
            <a:r>
              <a:rPr lang="zh-CN" altLang="en-US" sz="2400" b="1" dirty="0" smtClean="0">
                <a:solidFill>
                  <a:srgbClr val="000000"/>
                </a:solidFill>
                <a:latin typeface="Times New Roman" pitchFamily="18" charset="0"/>
                <a:ea typeface="宋体" pitchFamily="2" charset="-122"/>
                <a:sym typeface="+mn-ea"/>
              </a:rPr>
              <a:t> - 数据机密性或保密性意味着只有</a:t>
            </a:r>
            <a:r>
              <a:rPr lang="zh-CN" altLang="en-US" sz="2400" b="1" dirty="0" smtClean="0">
                <a:solidFill>
                  <a:srgbClr val="0000FF"/>
                </a:solidFill>
                <a:latin typeface="Times New Roman" pitchFamily="18" charset="0"/>
                <a:ea typeface="宋体" pitchFamily="2" charset="-122"/>
                <a:sym typeface="+mn-ea"/>
              </a:rPr>
              <a:t>预定</a:t>
            </a:r>
            <a:r>
              <a:rPr lang="zh-CN" altLang="en-US" sz="2400" b="1" dirty="0" smtClean="0">
                <a:solidFill>
                  <a:srgbClr val="000000"/>
                </a:solidFill>
                <a:latin typeface="Times New Roman" pitchFamily="18" charset="0"/>
                <a:ea typeface="宋体" pitchFamily="2" charset="-122"/>
                <a:sym typeface="+mn-ea"/>
              </a:rPr>
              <a:t>和</a:t>
            </a:r>
            <a:r>
              <a:rPr lang="zh-CN" altLang="en-US" sz="2400" b="1" dirty="0" smtClean="0">
                <a:solidFill>
                  <a:srgbClr val="0000FF"/>
                </a:solidFill>
                <a:latin typeface="Times New Roman" pitchFamily="18" charset="0"/>
                <a:ea typeface="宋体" pitchFamily="2" charset="-122"/>
                <a:sym typeface="+mn-ea"/>
              </a:rPr>
              <a:t>授权收件人</a:t>
            </a:r>
            <a:r>
              <a:rPr lang="zh-CN" altLang="en-US" sz="2400" b="1" dirty="0" smtClean="0">
                <a:solidFill>
                  <a:srgbClr val="000000"/>
                </a:solidFill>
                <a:latin typeface="Times New Roman" pitchFamily="18" charset="0"/>
                <a:ea typeface="宋体" pitchFamily="2" charset="-122"/>
                <a:sym typeface="+mn-ea"/>
              </a:rPr>
              <a:t>可访问并读取数据。</a:t>
            </a:r>
          </a:p>
          <a:p>
            <a:pPr marL="285750" indent="-285750" algn="just">
              <a:lnSpc>
                <a:spcPts val="4000"/>
              </a:lnSpc>
              <a:buClr>
                <a:srgbClr val="493B93"/>
              </a:buClr>
              <a:buSzPct val="90000"/>
              <a:buFont typeface="Arial" charset="0"/>
              <a:buChar char="•"/>
            </a:pPr>
            <a:r>
              <a:rPr lang="zh-CN" altLang="en-US" sz="2400" b="1" dirty="0" smtClean="0">
                <a:solidFill>
                  <a:srgbClr val="FF0000"/>
                </a:solidFill>
                <a:latin typeface="Times New Roman" pitchFamily="18" charset="0"/>
                <a:ea typeface="宋体" pitchFamily="2" charset="-122"/>
                <a:sym typeface="+mn-ea"/>
              </a:rPr>
              <a:t>完整性</a:t>
            </a:r>
            <a:r>
              <a:rPr lang="zh-CN" altLang="en-US" sz="2400" b="1" dirty="0" smtClean="0">
                <a:solidFill>
                  <a:srgbClr val="000000"/>
                </a:solidFill>
                <a:latin typeface="Times New Roman" pitchFamily="18" charset="0"/>
                <a:ea typeface="宋体" pitchFamily="2" charset="-122"/>
                <a:sym typeface="+mn-ea"/>
              </a:rPr>
              <a:t> - 数据完整性表示保证信息在从源地址到目的地址的传输过程中，不会被</a:t>
            </a:r>
            <a:r>
              <a:rPr lang="zh-CN" altLang="en-US" sz="2400" b="1" dirty="0" smtClean="0">
                <a:solidFill>
                  <a:srgbClr val="FF0000"/>
                </a:solidFill>
                <a:latin typeface="Times New Roman" pitchFamily="18" charset="0"/>
                <a:ea typeface="宋体" pitchFamily="2" charset="-122"/>
                <a:sym typeface="+mn-ea"/>
              </a:rPr>
              <a:t>更改</a:t>
            </a:r>
            <a:r>
              <a:rPr lang="zh-CN" altLang="en-US" sz="2400" b="1" dirty="0" smtClean="0">
                <a:solidFill>
                  <a:srgbClr val="000000"/>
                </a:solidFill>
                <a:latin typeface="Times New Roman" pitchFamily="18" charset="0"/>
                <a:ea typeface="宋体" pitchFamily="2" charset="-122"/>
                <a:sym typeface="+mn-ea"/>
              </a:rPr>
              <a:t>（篡改）。</a:t>
            </a:r>
          </a:p>
          <a:p>
            <a:pPr marL="285750" indent="-285750" algn="just">
              <a:lnSpc>
                <a:spcPts val="4000"/>
              </a:lnSpc>
              <a:buClr>
                <a:srgbClr val="493B93"/>
              </a:buClr>
              <a:buSzPct val="90000"/>
              <a:buFont typeface="Arial" charset="0"/>
              <a:buChar char="•"/>
            </a:pPr>
            <a:r>
              <a:rPr lang="zh-CN" altLang="en-US" sz="2400" b="1" dirty="0" smtClean="0">
                <a:solidFill>
                  <a:srgbClr val="FF0000"/>
                </a:solidFill>
                <a:latin typeface="Times New Roman" pitchFamily="18" charset="0"/>
                <a:ea typeface="宋体" pitchFamily="2" charset="-122"/>
                <a:sym typeface="+mn-ea"/>
              </a:rPr>
              <a:t>可用性</a:t>
            </a:r>
            <a:r>
              <a:rPr lang="zh-CN" altLang="en-US" sz="2400" b="1" dirty="0" smtClean="0">
                <a:solidFill>
                  <a:srgbClr val="000000"/>
                </a:solidFill>
                <a:latin typeface="Times New Roman" pitchFamily="18" charset="0"/>
                <a:ea typeface="宋体" pitchFamily="2" charset="-122"/>
                <a:sym typeface="+mn-ea"/>
              </a:rPr>
              <a:t> - 数据可用性表示授权用户能及时可靠地访问数据。</a:t>
            </a:r>
            <a:endParaRPr lang="zh-CN" altLang="en-US" sz="2400" b="1" dirty="0">
              <a:solidFill>
                <a:srgbClr val="000000"/>
              </a:solidFill>
              <a:latin typeface="Times New Roman" pitchFamily="18" charset="0"/>
              <a:ea typeface="宋体" pitchFamily="2" charset="-122"/>
            </a:endParaRPr>
          </a:p>
        </p:txBody>
      </p:sp>
    </p:spTree>
    <p:extLst>
      <p:ext uri="{BB962C8B-B14F-4D97-AF65-F5344CB8AC3E}">
        <p14:creationId xmlns:p14="http://schemas.microsoft.com/office/powerpoint/2010/main" val="334751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000" y="1152000"/>
            <a:ext cx="2806102" cy="50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ctrTitle"/>
          </p:nvPr>
        </p:nvSpPr>
        <p:spPr>
          <a:xfrm>
            <a:off x="360000" y="360000"/>
            <a:ext cx="7920000" cy="720000"/>
          </a:xfrm>
        </p:spPr>
        <p:txBody>
          <a:bodyPr/>
          <a:lstStyle/>
          <a:p>
            <a:pPr fontAlgn="ctr">
              <a:lnSpc>
                <a:spcPct val="100000"/>
              </a:lnSpc>
            </a:pPr>
            <a:r>
              <a:rPr altLang="zh-CN" sz="4000" b="1" dirty="0" smtClean="0">
                <a:latin typeface="Times New Roman" pitchFamily="18" charset="0"/>
                <a:ea typeface="宋体" pitchFamily="2" charset="-122"/>
              </a:rPr>
              <a:t>1.7</a:t>
            </a:r>
            <a:r>
              <a:rPr lang="zh-CN" altLang="en-US" sz="4000" b="1" dirty="0" smtClean="0">
                <a:latin typeface="Times New Roman" pitchFamily="18" charset="0"/>
                <a:ea typeface="宋体" pitchFamily="2" charset="-122"/>
              </a:rPr>
              <a:t>   网络趋势</a:t>
            </a:r>
            <a:endParaRPr lang="zh-CN" altLang="en-US" sz="4000" b="1" dirty="0">
              <a:latin typeface="Times New Roman" pitchFamily="18" charset="0"/>
              <a:ea typeface="宋体" pitchFamily="2" charset="-122"/>
            </a:endParaRPr>
          </a:p>
        </p:txBody>
      </p:sp>
      <p:sp>
        <p:nvSpPr>
          <p:cNvPr id="7" name="矩形 6"/>
          <p:cNvSpPr/>
          <p:nvPr/>
        </p:nvSpPr>
        <p:spPr>
          <a:xfrm>
            <a:off x="3240000" y="1584000"/>
            <a:ext cx="2520000" cy="1764000"/>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rgbClr val="FFFFFF"/>
              </a:solidFill>
            </a:endParaRPr>
          </a:p>
        </p:txBody>
      </p:sp>
      <p:sp>
        <p:nvSpPr>
          <p:cNvPr id="8" name="矩形 7"/>
          <p:cNvSpPr/>
          <p:nvPr/>
        </p:nvSpPr>
        <p:spPr>
          <a:xfrm>
            <a:off x="3204000" y="3924000"/>
            <a:ext cx="2520000" cy="1764000"/>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rgbClr val="FFFFFF"/>
              </a:solidFill>
            </a:endParaRPr>
          </a:p>
        </p:txBody>
      </p:sp>
    </p:spTree>
    <p:extLst>
      <p:ext uri="{BB962C8B-B14F-4D97-AF65-F5344CB8AC3E}">
        <p14:creationId xmlns:p14="http://schemas.microsoft.com/office/powerpoint/2010/main" val="388648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8588861" cy="838200"/>
          </a:xfrm>
        </p:spPr>
        <p:txBody>
          <a:bodyPr/>
          <a:lstStyle/>
          <a:p>
            <a:pPr>
              <a:lnSpc>
                <a:spcPct val="100000"/>
              </a:lnSpc>
            </a:pPr>
            <a:r>
              <a:rPr lang="en-US" altLang="zh-CN" b="1" dirty="0" smtClean="0">
                <a:latin typeface="Times New Roman" pitchFamily="18" charset="0"/>
                <a:ea typeface="宋体" pitchFamily="2" charset="-122"/>
              </a:rPr>
              <a:t>1.7.1   </a:t>
            </a:r>
            <a:r>
              <a:rPr lang="zh-CN" altLang="en-US" b="1" dirty="0" smtClean="0">
                <a:latin typeface="Times New Roman" pitchFamily="18" charset="0"/>
                <a:ea typeface="宋体" pitchFamily="2" charset="-122"/>
              </a:rPr>
              <a:t>新趋势</a:t>
            </a:r>
            <a:endParaRPr lang="zh-CN" altLang="en-US" b="1" dirty="0">
              <a:latin typeface="Times New Roman" pitchFamily="18" charset="0"/>
              <a:ea typeface="宋体" pitchFamily="2" charset="-122"/>
            </a:endParaRPr>
          </a:p>
        </p:txBody>
      </p:sp>
      <p:sp>
        <p:nvSpPr>
          <p:cNvPr id="2" name="Text Placeholder 1"/>
          <p:cNvSpPr>
            <a:spLocks noGrp="1"/>
          </p:cNvSpPr>
          <p:nvPr>
            <p:ph type="body" sz="quarter" idx="10"/>
          </p:nvPr>
        </p:nvSpPr>
        <p:spPr>
          <a:xfrm>
            <a:off x="288000" y="1152000"/>
            <a:ext cx="8568000" cy="1152000"/>
          </a:xfrm>
        </p:spPr>
        <p:txBody>
          <a:bodyPr/>
          <a:lstStyle/>
          <a:p>
            <a:pPr marL="0" indent="648000" algn="just">
              <a:lnSpc>
                <a:spcPct val="150000"/>
              </a:lnSpc>
              <a:spcBef>
                <a:spcPts val="0"/>
              </a:spcBef>
              <a:buNone/>
            </a:pPr>
            <a:r>
              <a:rPr lang="zh-CN" altLang="en-US" sz="2400" b="1" dirty="0" smtClean="0">
                <a:solidFill>
                  <a:schemeClr val="bg2"/>
                </a:solidFill>
                <a:latin typeface="Times New Roman" pitchFamily="18" charset="0"/>
                <a:ea typeface="宋体" charset="0"/>
              </a:rPr>
              <a:t>网络发展的新趋势包括：</a:t>
            </a:r>
            <a:r>
              <a:rPr lang="zh-CN" altLang="en-US" sz="2400" b="1" dirty="0" smtClean="0">
                <a:solidFill>
                  <a:srgbClr val="0000FF"/>
                </a:solidFill>
                <a:latin typeface="Times New Roman" pitchFamily="18" charset="0"/>
                <a:ea typeface="宋体" charset="0"/>
              </a:rPr>
              <a:t>自带设备（</a:t>
            </a:r>
            <a:r>
              <a:rPr lang="en-US" altLang="zh-CN" sz="2400" b="1" dirty="0" smtClean="0">
                <a:solidFill>
                  <a:srgbClr val="0000FF"/>
                </a:solidFill>
                <a:latin typeface="Times New Roman" pitchFamily="18" charset="0"/>
                <a:ea typeface="宋体" charset="0"/>
              </a:rPr>
              <a:t>BYOD</a:t>
            </a:r>
            <a:r>
              <a:rPr lang="zh-CN" altLang="en-US" sz="2400" b="1" dirty="0" smtClean="0">
                <a:solidFill>
                  <a:srgbClr val="0000FF"/>
                </a:solidFill>
                <a:latin typeface="Times New Roman" pitchFamily="18" charset="0"/>
                <a:ea typeface="宋体" charset="0"/>
              </a:rPr>
              <a:t>）</a:t>
            </a:r>
            <a:r>
              <a:rPr lang="zh-CN" altLang="en-US" sz="2400" b="1" dirty="0" smtClean="0">
                <a:solidFill>
                  <a:schemeClr val="bg2"/>
                </a:solidFill>
                <a:latin typeface="Times New Roman" pitchFamily="18" charset="0"/>
                <a:ea typeface="宋体" charset="0"/>
              </a:rPr>
              <a:t>、</a:t>
            </a:r>
            <a:r>
              <a:rPr lang="zh-CN" altLang="en-US" sz="2400" b="1" dirty="0" smtClean="0">
                <a:solidFill>
                  <a:srgbClr val="0000FF"/>
                </a:solidFill>
                <a:latin typeface="Times New Roman" pitchFamily="18" charset="0"/>
                <a:ea typeface="宋体" charset="0"/>
              </a:rPr>
              <a:t>在线协作</a:t>
            </a:r>
            <a:r>
              <a:rPr lang="zh-CN" altLang="en-US" sz="2400" b="1" dirty="0" smtClean="0">
                <a:solidFill>
                  <a:schemeClr val="bg2"/>
                </a:solidFill>
                <a:latin typeface="Times New Roman" pitchFamily="18" charset="0"/>
                <a:ea typeface="宋体" charset="0"/>
              </a:rPr>
              <a:t>、</a:t>
            </a:r>
            <a:r>
              <a:rPr lang="zh-CN" altLang="en-US" sz="2400" b="1" dirty="0" smtClean="0">
                <a:solidFill>
                  <a:srgbClr val="0000FF"/>
                </a:solidFill>
                <a:latin typeface="Times New Roman" pitchFamily="18" charset="0"/>
                <a:ea typeface="宋体" charset="0"/>
              </a:rPr>
              <a:t>视频通信</a:t>
            </a:r>
            <a:r>
              <a:rPr lang="zh-CN" altLang="en-US" sz="2400" b="1" dirty="0" smtClean="0">
                <a:solidFill>
                  <a:schemeClr val="bg2"/>
                </a:solidFill>
                <a:latin typeface="Times New Roman" pitchFamily="18" charset="0"/>
                <a:ea typeface="宋体" charset="0"/>
              </a:rPr>
              <a:t>、</a:t>
            </a:r>
            <a:r>
              <a:rPr lang="zh-CN" altLang="en-US" sz="2400" b="1" dirty="0" smtClean="0">
                <a:solidFill>
                  <a:srgbClr val="0000FF"/>
                </a:solidFill>
                <a:latin typeface="Times New Roman" pitchFamily="18" charset="0"/>
                <a:ea typeface="宋体" charset="0"/>
              </a:rPr>
              <a:t>云计算</a:t>
            </a:r>
            <a:r>
              <a:rPr lang="zh-CN" altLang="en-US" sz="2400" b="1" dirty="0" smtClean="0">
                <a:solidFill>
                  <a:schemeClr val="bg2"/>
                </a:solidFill>
                <a:latin typeface="Times New Roman" pitchFamily="18" charset="0"/>
                <a:ea typeface="宋体" charset="0"/>
              </a:rPr>
              <a:t>。</a:t>
            </a: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8000" y="2376000"/>
            <a:ext cx="5326667" cy="3846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55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504000"/>
            <a:ext cx="7920000" cy="576000"/>
          </a:xfrm>
        </p:spPr>
        <p:txBody>
          <a:bodyPr tIns="43200" bIns="43200">
            <a:spAutoFit/>
          </a:bodyPr>
          <a:lstStyle/>
          <a:p>
            <a:pPr fontAlgn="ctr">
              <a:lnSpc>
                <a:spcPct val="100000"/>
              </a:lnSpc>
            </a:pPr>
            <a:r>
              <a:rPr lang="en-US" altLang="zh-CN" sz="3200" b="1" dirty="0" smtClean="0">
                <a:latin typeface="Times New Roman" pitchFamily="18" charset="0"/>
                <a:ea typeface="宋体" pitchFamily="2" charset="-122"/>
              </a:rPr>
              <a:t>1.2.1   </a:t>
            </a:r>
            <a:r>
              <a:rPr lang="zh-CN" altLang="en-US" sz="3200" b="1" dirty="0" smtClean="0">
                <a:latin typeface="Times New Roman" pitchFamily="18" charset="0"/>
                <a:ea typeface="宋体" pitchFamily="2" charset="-122"/>
              </a:rPr>
              <a:t>主机角色</a:t>
            </a:r>
            <a:endParaRPr lang="zh-CN" altLang="en-US" sz="3200" b="1" dirty="0">
              <a:latin typeface="Times New Roman" pitchFamily="18" charset="0"/>
              <a:ea typeface="宋体" pitchFamily="2" charset="-122"/>
            </a:endParaRPr>
          </a:p>
        </p:txBody>
      </p:sp>
      <p:sp>
        <p:nvSpPr>
          <p:cNvPr id="2" name="矩形 1"/>
          <p:cNvSpPr/>
          <p:nvPr/>
        </p:nvSpPr>
        <p:spPr>
          <a:xfrm>
            <a:off x="432000" y="1152000"/>
            <a:ext cx="8280000" cy="3600000"/>
          </a:xfrm>
          <a:prstGeom prst="rect">
            <a:avLst/>
          </a:prstGeom>
        </p:spPr>
        <p:txBody>
          <a:bodyPr vert="horz" wrap="square" lIns="91440" tIns="45720" rIns="91440" bIns="45720" rtlCol="0" anchor="t">
            <a:noAutofit/>
          </a:bodyPr>
          <a:lstStyle/>
          <a:p>
            <a:pPr lvl="0" indent="612000" algn="just">
              <a:lnSpc>
                <a:spcPct val="150000"/>
              </a:lnSpc>
              <a:spcBef>
                <a:spcPts val="600"/>
              </a:spcBef>
              <a:buClr>
                <a:srgbClr val="493B93"/>
              </a:buClr>
              <a:buSzPct val="90000"/>
              <a:buFont typeface="Arial" pitchFamily="34" charset="0"/>
            </a:pPr>
            <a:r>
              <a:rPr lang="zh-CN" altLang="en-US" sz="2400" b="1" dirty="0" smtClean="0">
                <a:solidFill>
                  <a:schemeClr val="bg2"/>
                </a:solidFill>
                <a:latin typeface="Times New Roman" pitchFamily="18" charset="0"/>
                <a:ea typeface="宋体" pitchFamily="2" charset="-122"/>
                <a:sym typeface="+mn-ea"/>
              </a:rPr>
              <a:t>所有</a:t>
            </a:r>
            <a:r>
              <a:rPr lang="zh-CN" altLang="en-US" sz="2400" b="1" dirty="0" smtClean="0">
                <a:solidFill>
                  <a:srgbClr val="FF00FF"/>
                </a:solidFill>
                <a:latin typeface="Times New Roman" pitchFamily="18" charset="0"/>
                <a:ea typeface="宋体" pitchFamily="2" charset="-122"/>
                <a:sym typeface="+mn-ea"/>
              </a:rPr>
              <a:t>连接到网络</a:t>
            </a:r>
            <a:r>
              <a:rPr lang="zh-CN" altLang="en-US" sz="2400" b="1" dirty="0" smtClean="0">
                <a:solidFill>
                  <a:schemeClr val="bg2"/>
                </a:solidFill>
                <a:latin typeface="Times New Roman" pitchFamily="18" charset="0"/>
                <a:ea typeface="宋体" pitchFamily="2" charset="-122"/>
                <a:sym typeface="+mn-ea"/>
              </a:rPr>
              <a:t>并</a:t>
            </a:r>
            <a:r>
              <a:rPr lang="zh-CN" altLang="en-US" sz="2400" b="1" dirty="0" smtClean="0">
                <a:solidFill>
                  <a:srgbClr val="FF00FF"/>
                </a:solidFill>
                <a:latin typeface="Times New Roman" pitchFamily="18" charset="0"/>
                <a:ea typeface="宋体" pitchFamily="2" charset="-122"/>
                <a:sym typeface="+mn-ea"/>
              </a:rPr>
              <a:t>参与网络通信</a:t>
            </a:r>
            <a:r>
              <a:rPr lang="zh-CN" altLang="en-US" sz="2400" b="1" dirty="0" smtClean="0">
                <a:solidFill>
                  <a:schemeClr val="bg2"/>
                </a:solidFill>
                <a:latin typeface="Times New Roman" pitchFamily="18" charset="0"/>
                <a:ea typeface="宋体" pitchFamily="2" charset="-122"/>
                <a:sym typeface="+mn-ea"/>
              </a:rPr>
              <a:t>的</a:t>
            </a:r>
            <a:r>
              <a:rPr lang="zh-CN" altLang="en-US" sz="2400" b="1" dirty="0">
                <a:solidFill>
                  <a:srgbClr val="0000FF"/>
                </a:solidFill>
                <a:latin typeface="Times New Roman" pitchFamily="18" charset="0"/>
                <a:ea typeface="宋体" pitchFamily="2" charset="-122"/>
                <a:sym typeface="+mn-ea"/>
              </a:rPr>
              <a:t>设备</a:t>
            </a:r>
            <a:r>
              <a:rPr lang="zh-CN" altLang="en-US" sz="2400" b="1" dirty="0" smtClean="0">
                <a:solidFill>
                  <a:schemeClr val="bg2"/>
                </a:solidFill>
                <a:latin typeface="Times New Roman" pitchFamily="18" charset="0"/>
                <a:ea typeface="宋体" pitchFamily="2" charset="-122"/>
                <a:sym typeface="+mn-ea"/>
              </a:rPr>
              <a:t>都</a:t>
            </a:r>
            <a:r>
              <a:rPr lang="zh-CN" altLang="en-US" sz="2400" b="1" dirty="0">
                <a:solidFill>
                  <a:schemeClr val="bg2"/>
                </a:solidFill>
                <a:latin typeface="Times New Roman" pitchFamily="18" charset="0"/>
                <a:ea typeface="宋体" pitchFamily="2" charset="-122"/>
                <a:sym typeface="+mn-ea"/>
              </a:rPr>
              <a:t>称为</a:t>
            </a:r>
            <a:r>
              <a:rPr lang="zh-CN" altLang="en-US" sz="2400" b="1" dirty="0" smtClean="0">
                <a:solidFill>
                  <a:srgbClr val="0000FF"/>
                </a:solidFill>
                <a:latin typeface="Times New Roman" pitchFamily="18" charset="0"/>
                <a:ea typeface="宋体" pitchFamily="2" charset="-122"/>
                <a:sym typeface="+mn-ea"/>
              </a:rPr>
              <a:t>主机</a:t>
            </a:r>
            <a:r>
              <a:rPr lang="zh-CN" altLang="en-US" sz="2400" b="1" dirty="0" smtClean="0">
                <a:solidFill>
                  <a:schemeClr val="bg2"/>
                </a:solidFill>
                <a:latin typeface="Times New Roman" pitchFamily="18" charset="0"/>
                <a:ea typeface="宋体" pitchFamily="2" charset="-122"/>
                <a:sym typeface="+mn-ea"/>
              </a:rPr>
              <a:t>，主机也称为</a:t>
            </a:r>
            <a:r>
              <a:rPr lang="zh-CN" altLang="en-US" sz="2400" b="1" dirty="0" smtClean="0">
                <a:solidFill>
                  <a:srgbClr val="0000FF"/>
                </a:solidFill>
                <a:latin typeface="Times New Roman" pitchFamily="18" charset="0"/>
                <a:ea typeface="宋体" pitchFamily="2" charset="-122"/>
                <a:sym typeface="+mn-ea"/>
              </a:rPr>
              <a:t>终端设备</a:t>
            </a:r>
            <a:r>
              <a:rPr lang="zh-CN" altLang="en-US" sz="2400" b="1" dirty="0" smtClean="0">
                <a:solidFill>
                  <a:schemeClr val="bg2"/>
                </a:solidFill>
                <a:latin typeface="Times New Roman" pitchFamily="18" charset="0"/>
                <a:ea typeface="宋体" pitchFamily="2" charset="-122"/>
                <a:sym typeface="+mn-ea"/>
              </a:rPr>
              <a:t>。</a:t>
            </a:r>
            <a:r>
              <a:rPr lang="zh-CN" altLang="en-US" sz="2400" b="1" dirty="0">
                <a:solidFill>
                  <a:schemeClr val="bg2"/>
                </a:solidFill>
                <a:latin typeface="宋体" pitchFamily="2" charset="-122"/>
                <a:ea typeface="宋体" pitchFamily="2" charset="-122"/>
                <a:sym typeface="+mn-ea"/>
              </a:rPr>
              <a:t>根据主机在网络中所扮演的角色不同，可分为：</a:t>
            </a:r>
            <a:r>
              <a:rPr lang="zh-CN" altLang="en-US" sz="2400" b="1" dirty="0">
                <a:solidFill>
                  <a:srgbClr val="0000FF"/>
                </a:solidFill>
                <a:latin typeface="宋体" pitchFamily="2" charset="-122"/>
                <a:ea typeface="宋体" pitchFamily="2" charset="-122"/>
                <a:sym typeface="+mn-ea"/>
              </a:rPr>
              <a:t>服务器</a:t>
            </a:r>
            <a:r>
              <a:rPr lang="zh-CN" altLang="en-US" sz="2400" b="1" dirty="0">
                <a:solidFill>
                  <a:schemeClr val="bg2"/>
                </a:solidFill>
                <a:latin typeface="宋体" pitchFamily="2" charset="-122"/>
                <a:ea typeface="宋体" pitchFamily="2" charset="-122"/>
                <a:sym typeface="+mn-ea"/>
              </a:rPr>
              <a:t>与</a:t>
            </a:r>
            <a:r>
              <a:rPr lang="zh-CN" altLang="en-US" sz="2400" b="1" dirty="0">
                <a:solidFill>
                  <a:srgbClr val="0000FF"/>
                </a:solidFill>
                <a:latin typeface="宋体" pitchFamily="2" charset="-122"/>
                <a:ea typeface="宋体" pitchFamily="2" charset="-122"/>
                <a:sym typeface="+mn-ea"/>
              </a:rPr>
              <a:t>客户端</a:t>
            </a:r>
            <a:r>
              <a:rPr lang="zh-CN" altLang="en-US" sz="2400" b="1" dirty="0">
                <a:solidFill>
                  <a:schemeClr val="bg2"/>
                </a:solidFill>
                <a:latin typeface="宋体" pitchFamily="2" charset="-122"/>
                <a:ea typeface="宋体" pitchFamily="2" charset="-122"/>
                <a:sym typeface="+mn-ea"/>
              </a:rPr>
              <a:t>。</a:t>
            </a:r>
            <a:endParaRPr lang="en-US" altLang="zh-CN" sz="2400" b="1" dirty="0" smtClean="0">
              <a:solidFill>
                <a:schemeClr val="bg2"/>
              </a:solidFill>
              <a:latin typeface="Times New Roman" pitchFamily="18" charset="0"/>
              <a:ea typeface="宋体" pitchFamily="2" charset="-122"/>
              <a:sym typeface="+mn-ea"/>
            </a:endParaRPr>
          </a:p>
          <a:p>
            <a:pPr lvl="0" indent="612000" algn="just">
              <a:lnSpc>
                <a:spcPct val="150000"/>
              </a:lnSpc>
              <a:spcBef>
                <a:spcPts val="600"/>
              </a:spcBef>
              <a:buClr>
                <a:srgbClr val="493B93"/>
              </a:buClr>
              <a:buSzPct val="90000"/>
              <a:buFont typeface="Arial" pitchFamily="34" charset="0"/>
            </a:pPr>
            <a:r>
              <a:rPr lang="zh-CN" altLang="en-US" sz="2400" b="1" dirty="0" smtClean="0">
                <a:solidFill>
                  <a:schemeClr val="bg2"/>
                </a:solidFill>
                <a:latin typeface="Times New Roman" pitchFamily="18" charset="0"/>
                <a:ea typeface="宋体" pitchFamily="2" charset="-122"/>
                <a:sym typeface="+mn-ea"/>
              </a:rPr>
              <a:t>主机为了能够</a:t>
            </a:r>
            <a:r>
              <a:rPr lang="zh-CN" altLang="en-US" sz="2400" b="1" dirty="0" smtClean="0">
                <a:solidFill>
                  <a:srgbClr val="FF00FF"/>
                </a:solidFill>
                <a:latin typeface="Times New Roman" pitchFamily="18" charset="0"/>
                <a:ea typeface="宋体" pitchFamily="2" charset="-122"/>
                <a:sym typeface="+mn-ea"/>
              </a:rPr>
              <a:t>相互通信</a:t>
            </a:r>
            <a:r>
              <a:rPr lang="zh-CN" altLang="en-US" sz="2400" b="1" dirty="0" smtClean="0">
                <a:solidFill>
                  <a:schemeClr val="bg2"/>
                </a:solidFill>
                <a:latin typeface="Times New Roman" pitchFamily="18" charset="0"/>
                <a:ea typeface="宋体" pitchFamily="2" charset="-122"/>
                <a:sym typeface="+mn-ea"/>
              </a:rPr>
              <a:t>，都设置有一个数字标识，</a:t>
            </a:r>
            <a:r>
              <a:rPr lang="zh-CN" altLang="en-US" sz="2400" b="1" dirty="0" smtClean="0">
                <a:solidFill>
                  <a:schemeClr val="bg2"/>
                </a:solidFill>
                <a:latin typeface="Times New Roman" pitchFamily="18" charset="0"/>
                <a:ea typeface="宋体" pitchFamily="2" charset="-122"/>
              </a:rPr>
              <a:t>称为</a:t>
            </a:r>
            <a:r>
              <a:rPr lang="zh-CN" altLang="en-US" sz="2400" b="1" dirty="0">
                <a:solidFill>
                  <a:srgbClr val="0000FF"/>
                </a:solidFill>
                <a:latin typeface="Times New Roman" pitchFamily="18" charset="0"/>
                <a:ea typeface="宋体" pitchFamily="2" charset="-122"/>
              </a:rPr>
              <a:t>互联网</a:t>
            </a:r>
            <a:r>
              <a:rPr lang="zh-CN" altLang="en-US" sz="2400" b="1" dirty="0" smtClean="0">
                <a:solidFill>
                  <a:srgbClr val="0000FF"/>
                </a:solidFill>
                <a:latin typeface="Times New Roman" pitchFamily="18" charset="0"/>
                <a:ea typeface="宋体" pitchFamily="2" charset="-122"/>
              </a:rPr>
              <a:t>协议（</a:t>
            </a:r>
            <a:r>
              <a:rPr lang="en-US" altLang="zh-CN" sz="2400" b="1" dirty="0" smtClean="0">
                <a:solidFill>
                  <a:srgbClr val="0000FF"/>
                </a:solidFill>
                <a:latin typeface="Times New Roman" pitchFamily="18" charset="0"/>
                <a:ea typeface="宋体" pitchFamily="2" charset="-122"/>
              </a:rPr>
              <a:t>IP</a:t>
            </a:r>
            <a:r>
              <a:rPr lang="zh-CN" altLang="en-US" sz="2400" b="1" dirty="0" smtClean="0">
                <a:solidFill>
                  <a:srgbClr val="0000FF"/>
                </a:solidFill>
                <a:latin typeface="Times New Roman" pitchFamily="18" charset="0"/>
                <a:ea typeface="宋体" pitchFamily="2" charset="-122"/>
              </a:rPr>
              <a:t>）地址</a:t>
            </a:r>
            <a:r>
              <a:rPr lang="zh-CN" altLang="en-US" sz="2400" b="1" dirty="0">
                <a:solidFill>
                  <a:schemeClr val="bg2"/>
                </a:solidFill>
                <a:latin typeface="Times New Roman" pitchFamily="18" charset="0"/>
                <a:ea typeface="宋体" pitchFamily="2" charset="-122"/>
              </a:rPr>
              <a:t>。</a:t>
            </a:r>
            <a:r>
              <a:rPr lang="en-US" altLang="zh-CN" sz="2400" b="1" dirty="0" smtClean="0">
                <a:solidFill>
                  <a:schemeClr val="bg2"/>
                </a:solidFill>
                <a:latin typeface="Times New Roman" pitchFamily="18" charset="0"/>
                <a:ea typeface="宋体" pitchFamily="2" charset="-122"/>
              </a:rPr>
              <a:t>IP</a:t>
            </a:r>
            <a:r>
              <a:rPr lang="zh-CN" altLang="en-US" sz="2400" b="1" dirty="0" smtClean="0">
                <a:solidFill>
                  <a:schemeClr val="bg2"/>
                </a:solidFill>
                <a:latin typeface="Times New Roman" pitchFamily="18" charset="0"/>
                <a:ea typeface="宋体" pitchFamily="2" charset="-122"/>
              </a:rPr>
              <a:t>地址用于</a:t>
            </a:r>
            <a:r>
              <a:rPr lang="zh-CN" altLang="en-US" sz="2400" b="1" dirty="0" smtClean="0">
                <a:solidFill>
                  <a:srgbClr val="FF00FF"/>
                </a:solidFill>
                <a:latin typeface="Times New Roman" pitchFamily="18" charset="0"/>
                <a:ea typeface="宋体" pitchFamily="2" charset="-122"/>
              </a:rPr>
              <a:t>标识</a:t>
            </a:r>
            <a:r>
              <a:rPr lang="zh-CN" altLang="en-US" sz="2400" b="1" dirty="0">
                <a:solidFill>
                  <a:srgbClr val="FF00FF"/>
                </a:solidFill>
                <a:latin typeface="Times New Roman" pitchFamily="18" charset="0"/>
                <a:ea typeface="宋体" pitchFamily="2" charset="-122"/>
              </a:rPr>
              <a:t>主机</a:t>
            </a:r>
            <a:r>
              <a:rPr lang="zh-CN" altLang="en-US" sz="2400" b="1" dirty="0">
                <a:solidFill>
                  <a:schemeClr val="bg2"/>
                </a:solidFill>
                <a:latin typeface="Times New Roman" pitchFamily="18" charset="0"/>
                <a:ea typeface="宋体" pitchFamily="2" charset="-122"/>
              </a:rPr>
              <a:t>和</a:t>
            </a:r>
            <a:r>
              <a:rPr lang="zh-CN" altLang="en-US" sz="2400" b="1" dirty="0">
                <a:solidFill>
                  <a:srgbClr val="FF00FF"/>
                </a:solidFill>
                <a:latin typeface="Times New Roman" pitchFamily="18" charset="0"/>
                <a:ea typeface="宋体" pitchFamily="2" charset="-122"/>
              </a:rPr>
              <a:t>主机所连接的网络</a:t>
            </a:r>
            <a:r>
              <a:rPr lang="zh-CN" altLang="en-US" sz="2400" b="1" dirty="0" smtClean="0">
                <a:solidFill>
                  <a:schemeClr val="bg2"/>
                </a:solidFill>
                <a:latin typeface="Times New Roman" pitchFamily="18" charset="0"/>
                <a:ea typeface="宋体" pitchFamily="2" charset="-122"/>
              </a:rPr>
              <a:t>。</a:t>
            </a:r>
            <a:endParaRPr lang="en-US" altLang="zh-CN" sz="2400" b="1" dirty="0" smtClean="0">
              <a:solidFill>
                <a:schemeClr val="bg2"/>
              </a:solidFill>
              <a:latin typeface="Times New Roman" pitchFamily="18" charset="0"/>
              <a:ea typeface="宋体" pitchFamily="2" charset="-122"/>
            </a:endParaRPr>
          </a:p>
          <a:p>
            <a:pPr indent="612000" algn="just">
              <a:lnSpc>
                <a:spcPct val="150000"/>
              </a:lnSpc>
              <a:spcBef>
                <a:spcPts val="600"/>
              </a:spcBef>
              <a:buClr>
                <a:srgbClr val="493B93"/>
              </a:buClr>
              <a:buSzPct val="90000"/>
            </a:pPr>
            <a:r>
              <a:rPr lang="zh-CN" altLang="en-US" sz="2400" b="1" dirty="0" smtClean="0">
                <a:solidFill>
                  <a:srgbClr val="FF0000"/>
                </a:solidFill>
                <a:latin typeface="黑体" charset="0"/>
                <a:ea typeface="黑体" charset="0"/>
                <a:sym typeface="+mn-ea"/>
              </a:rPr>
              <a:t> </a:t>
            </a:r>
            <a:endParaRPr lang="zh-CN" altLang="en-US" sz="2400" b="1" dirty="0">
              <a:solidFill>
                <a:srgbClr val="000000"/>
              </a:solidFill>
              <a:ea typeface="宋体" charset="0"/>
              <a:sym typeface="+mn-ea"/>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000" y="4464000"/>
            <a:ext cx="6375650" cy="18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94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7920000" cy="720000"/>
          </a:xfrm>
        </p:spPr>
        <p:txBody>
          <a:bodyPr/>
          <a:lstStyle/>
          <a:p>
            <a:pPr>
              <a:lnSpc>
                <a:spcPct val="100000"/>
              </a:lnSpc>
            </a:pPr>
            <a:r>
              <a:rPr lang="en-US" altLang="zh-CN" sz="3200" b="1" dirty="0" smtClean="0">
                <a:latin typeface="Times New Roman" pitchFamily="18" charset="0"/>
                <a:ea typeface="宋体" pitchFamily="2" charset="-122"/>
              </a:rPr>
              <a:t>1.7.2   </a:t>
            </a:r>
            <a:r>
              <a:rPr lang="zh-CN" altLang="en-US" sz="3200" b="1" dirty="0" smtClean="0">
                <a:latin typeface="Times New Roman" pitchFamily="18" charset="0"/>
                <a:ea typeface="宋体" pitchFamily="2" charset="-122"/>
              </a:rPr>
              <a:t>自带设备</a:t>
            </a:r>
            <a:endParaRPr lang="zh-CN" altLang="en-US" sz="3200" b="1" dirty="0">
              <a:latin typeface="Times New Roman" pitchFamily="18" charset="0"/>
              <a:ea typeface="宋体" pitchFamily="2" charset="-122"/>
            </a:endParaRPr>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8000" y="2340000"/>
            <a:ext cx="4788572" cy="3434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44000" y="1152000"/>
            <a:ext cx="8640000" cy="1152000"/>
          </a:xfrm>
          <a:prstGeom prst="rect">
            <a:avLst/>
          </a:prstGeom>
        </p:spPr>
        <p:txBody>
          <a:bodyPr vert="horz" wrap="square" lIns="91440" tIns="45720" rIns="91440" bIns="45720" rtlCol="0" anchor="t">
            <a:noAutofit/>
          </a:bodyPr>
          <a:lstStyle/>
          <a:p>
            <a:pPr indent="648000" algn="just">
              <a:lnSpc>
                <a:spcPct val="150000"/>
              </a:lnSpc>
              <a:buClr>
                <a:srgbClr val="493B93"/>
              </a:buClr>
              <a:buSzPct val="90000"/>
              <a:buFont typeface="Arial" pitchFamily="34" charset="0"/>
              <a:buNone/>
            </a:pPr>
            <a:r>
              <a:rPr lang="zh-CN" altLang="en-US" sz="2400" b="1" dirty="0" smtClean="0">
                <a:solidFill>
                  <a:srgbClr val="FF0000"/>
                </a:solidFill>
                <a:latin typeface="Times New Roman" pitchFamily="18" charset="0"/>
                <a:ea typeface="宋体" charset="0"/>
                <a:sym typeface="+mn-ea"/>
              </a:rPr>
              <a:t>任何设备</a:t>
            </a:r>
            <a:r>
              <a:rPr lang="zh-CN" altLang="en-US" sz="2400" b="1" dirty="0" smtClean="0">
                <a:solidFill>
                  <a:srgbClr val="000000"/>
                </a:solidFill>
                <a:latin typeface="Times New Roman" pitchFamily="18" charset="0"/>
                <a:ea typeface="宋体" charset="0"/>
                <a:sym typeface="+mn-ea"/>
              </a:rPr>
              <a:t>以</a:t>
            </a:r>
            <a:r>
              <a:rPr lang="zh-CN" altLang="en-US" sz="2400" b="1" dirty="0" smtClean="0">
                <a:solidFill>
                  <a:srgbClr val="FF0000"/>
                </a:solidFill>
                <a:latin typeface="Times New Roman" pitchFamily="18" charset="0"/>
                <a:ea typeface="宋体" charset="0"/>
                <a:sym typeface="+mn-ea"/>
              </a:rPr>
              <a:t>任何方式</a:t>
            </a:r>
            <a:r>
              <a:rPr lang="zh-CN" altLang="en-US" sz="2400" b="1" dirty="0" smtClean="0">
                <a:solidFill>
                  <a:srgbClr val="000000"/>
                </a:solidFill>
                <a:latin typeface="Times New Roman" pitchFamily="18" charset="0"/>
                <a:ea typeface="宋体" charset="0"/>
                <a:sym typeface="+mn-ea"/>
              </a:rPr>
              <a:t>连接到</a:t>
            </a:r>
            <a:r>
              <a:rPr lang="zh-CN" altLang="en-US" sz="2400" b="1" dirty="0" smtClean="0">
                <a:solidFill>
                  <a:srgbClr val="FF0000"/>
                </a:solidFill>
                <a:latin typeface="Times New Roman" pitchFamily="18" charset="0"/>
                <a:ea typeface="宋体" charset="0"/>
                <a:sym typeface="+mn-ea"/>
              </a:rPr>
              <a:t>任何内容</a:t>
            </a:r>
            <a:r>
              <a:rPr lang="zh-CN" altLang="en-US" sz="2400" b="1" dirty="0" smtClean="0">
                <a:solidFill>
                  <a:srgbClr val="000000"/>
                </a:solidFill>
                <a:latin typeface="Times New Roman" pitchFamily="18" charset="0"/>
                <a:ea typeface="宋体" charset="0"/>
                <a:sym typeface="+mn-ea"/>
              </a:rPr>
              <a:t>是一种新的网络趋势，这种新趋势称为</a:t>
            </a:r>
            <a:r>
              <a:rPr lang="zh-CN" altLang="en-US" sz="2400" b="1" dirty="0" smtClean="0">
                <a:solidFill>
                  <a:srgbClr val="0000FF"/>
                </a:solidFill>
                <a:latin typeface="Times New Roman" pitchFamily="18" charset="0"/>
                <a:ea typeface="宋体" charset="0"/>
                <a:sym typeface="+mn-ea"/>
              </a:rPr>
              <a:t>自带设备</a:t>
            </a:r>
            <a:r>
              <a:rPr lang="zh-CN" altLang="en-US" sz="2400" b="1" dirty="0" smtClean="0">
                <a:solidFill>
                  <a:srgbClr val="000000"/>
                </a:solidFill>
                <a:latin typeface="Times New Roman" pitchFamily="18" charset="0"/>
                <a:ea typeface="宋体" charset="0"/>
                <a:sym typeface="+mn-ea"/>
              </a:rPr>
              <a:t>（BYOD）。</a:t>
            </a:r>
          </a:p>
        </p:txBody>
      </p:sp>
      <p:sp>
        <p:nvSpPr>
          <p:cNvPr id="5" name="矩形 4"/>
          <p:cNvSpPr/>
          <p:nvPr/>
        </p:nvSpPr>
        <p:spPr>
          <a:xfrm>
            <a:off x="144000" y="2340000"/>
            <a:ext cx="3960000" cy="3312000"/>
          </a:xfrm>
          <a:prstGeom prst="rect">
            <a:avLst/>
          </a:prstGeom>
        </p:spPr>
        <p:txBody>
          <a:bodyPr vert="horz" wrap="square" lIns="91440" tIns="45720" rIns="91440" bIns="45720" rtlCol="0" anchor="t">
            <a:noAutofit/>
          </a:bodyPr>
          <a:lstStyle/>
          <a:p>
            <a:pPr algn="just">
              <a:lnSpc>
                <a:spcPct val="150000"/>
              </a:lnSpc>
              <a:buClr>
                <a:srgbClr val="493B93"/>
              </a:buClr>
              <a:buSzPct val="90000"/>
              <a:buFont typeface="Arial" pitchFamily="34" charset="0"/>
              <a:buNone/>
            </a:pPr>
            <a:r>
              <a:rPr lang="zh-CN" altLang="en-US" sz="2400" b="1" dirty="0" smtClean="0">
                <a:solidFill>
                  <a:srgbClr val="0000FF"/>
                </a:solidFill>
                <a:latin typeface="Times New Roman" pitchFamily="18" charset="0"/>
                <a:ea typeface="宋体" charset="0"/>
                <a:sym typeface="+mn-ea"/>
              </a:rPr>
              <a:t>        BYOD</a:t>
            </a:r>
            <a:r>
              <a:rPr lang="zh-CN" altLang="en-US" sz="2400" b="1" dirty="0" smtClean="0">
                <a:solidFill>
                  <a:srgbClr val="000000"/>
                </a:solidFill>
                <a:latin typeface="Times New Roman" pitchFamily="18" charset="0"/>
                <a:ea typeface="宋体" charset="0"/>
                <a:sym typeface="+mn-ea"/>
              </a:rPr>
              <a:t>是指用户使用</a:t>
            </a:r>
            <a:r>
              <a:rPr lang="zh-CN" altLang="en-US" sz="2400" b="1" dirty="0" smtClean="0">
                <a:solidFill>
                  <a:srgbClr val="FF00FF"/>
                </a:solidFill>
                <a:latin typeface="Times New Roman" pitchFamily="18" charset="0"/>
                <a:ea typeface="宋体" charset="0"/>
                <a:sym typeface="+mn-ea"/>
              </a:rPr>
              <a:t>个人设备</a:t>
            </a:r>
            <a:r>
              <a:rPr lang="zh-CN" altLang="en-US" sz="2400" b="1" dirty="0" smtClean="0">
                <a:solidFill>
                  <a:srgbClr val="000000"/>
                </a:solidFill>
                <a:latin typeface="Times New Roman" pitchFamily="18" charset="0"/>
                <a:ea typeface="宋体" charset="0"/>
                <a:sym typeface="+mn-ea"/>
              </a:rPr>
              <a:t>通过</a:t>
            </a:r>
            <a:r>
              <a:rPr lang="zh-CN" altLang="en-US" sz="2400" b="1" dirty="0" smtClean="0">
                <a:solidFill>
                  <a:srgbClr val="FF00FF"/>
                </a:solidFill>
                <a:latin typeface="Times New Roman" pitchFamily="18" charset="0"/>
                <a:ea typeface="宋体" charset="0"/>
                <a:sym typeface="+mn-ea"/>
              </a:rPr>
              <a:t>企业或园区网络</a:t>
            </a:r>
            <a:r>
              <a:rPr lang="zh-CN" altLang="en-US" sz="2400" b="1" dirty="0" smtClean="0">
                <a:solidFill>
                  <a:srgbClr val="000000"/>
                </a:solidFill>
                <a:latin typeface="Times New Roman" pitchFamily="18" charset="0"/>
                <a:ea typeface="宋体" charset="0"/>
                <a:sym typeface="+mn-ea"/>
              </a:rPr>
              <a:t>访问数据、信息及相互通信。通过</a:t>
            </a:r>
            <a:r>
              <a:rPr lang="zh-CN" altLang="en-US" sz="2400" b="1" dirty="0" smtClean="0">
                <a:solidFill>
                  <a:srgbClr val="FF00FF"/>
                </a:solidFill>
                <a:latin typeface="Times New Roman" pitchFamily="18" charset="0"/>
                <a:ea typeface="宋体" charset="0"/>
                <a:sym typeface="+mn-ea"/>
              </a:rPr>
              <a:t>移动</a:t>
            </a:r>
            <a:r>
              <a:rPr lang="zh-CN" altLang="en-US" sz="2400" b="1" dirty="0" smtClean="0">
                <a:solidFill>
                  <a:srgbClr val="000000"/>
                </a:solidFill>
                <a:latin typeface="Times New Roman" pitchFamily="18" charset="0"/>
                <a:ea typeface="宋体" charset="0"/>
                <a:sym typeface="+mn-ea"/>
              </a:rPr>
              <a:t>和</a:t>
            </a:r>
            <a:r>
              <a:rPr lang="zh-CN" altLang="en-US" sz="2400" b="1" dirty="0" smtClean="0">
                <a:solidFill>
                  <a:srgbClr val="FF00FF"/>
                </a:solidFill>
                <a:latin typeface="Times New Roman" pitchFamily="18" charset="0"/>
                <a:ea typeface="宋体" charset="0"/>
                <a:sym typeface="+mn-ea"/>
              </a:rPr>
              <a:t>远程访问</a:t>
            </a:r>
            <a:r>
              <a:rPr lang="zh-CN" altLang="en-US" sz="2400" b="1" dirty="0" smtClean="0">
                <a:solidFill>
                  <a:srgbClr val="000000"/>
                </a:solidFill>
                <a:latin typeface="Times New Roman" pitchFamily="18" charset="0"/>
                <a:ea typeface="宋体" charset="0"/>
                <a:sym typeface="+mn-ea"/>
              </a:rPr>
              <a:t>校园网，扩大了访问范围，提供了更灵活和更多的学习机会。</a:t>
            </a:r>
          </a:p>
        </p:txBody>
      </p:sp>
    </p:spTree>
    <p:extLst>
      <p:ext uri="{BB962C8B-B14F-4D97-AF65-F5344CB8AC3E}">
        <p14:creationId xmlns:p14="http://schemas.microsoft.com/office/powerpoint/2010/main" val="275242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7920000" cy="720000"/>
          </a:xfrm>
          <a:ln>
            <a:noFill/>
          </a:ln>
        </p:spPr>
        <p:txBody>
          <a:bodyPr/>
          <a:lstStyle/>
          <a:p>
            <a:pPr>
              <a:lnSpc>
                <a:spcPct val="100000"/>
              </a:lnSpc>
            </a:pPr>
            <a:r>
              <a:rPr lang="en-US" altLang="zh-CN" sz="3200" b="1" dirty="0" smtClean="0">
                <a:latin typeface="Times New Roman" pitchFamily="18" charset="0"/>
                <a:ea typeface="宋体" pitchFamily="2" charset="-122"/>
              </a:rPr>
              <a:t>1.7.3/1.7.4   </a:t>
            </a:r>
            <a:r>
              <a:rPr lang="zh-CN" altLang="en-US" sz="3200" b="1" dirty="0" smtClean="0">
                <a:latin typeface="Times New Roman" pitchFamily="18" charset="0"/>
                <a:ea typeface="宋体" pitchFamily="2" charset="-122"/>
              </a:rPr>
              <a:t>在线协作</a:t>
            </a:r>
            <a:r>
              <a:rPr lang="en-US" altLang="zh-CN" sz="3200" b="1" dirty="0" smtClean="0">
                <a:latin typeface="Times New Roman" pitchFamily="18" charset="0"/>
                <a:ea typeface="宋体" pitchFamily="2" charset="-122"/>
              </a:rPr>
              <a:t>/</a:t>
            </a:r>
            <a:r>
              <a:rPr lang="zh-CN" altLang="en-US" sz="3200" b="1" dirty="0" smtClean="0">
                <a:latin typeface="Times New Roman" pitchFamily="18" charset="0"/>
                <a:ea typeface="宋体" pitchFamily="2" charset="-122"/>
              </a:rPr>
              <a:t>视频通信</a:t>
            </a:r>
            <a:endParaRPr lang="zh-CN" altLang="en-US" sz="3200" b="1" dirty="0">
              <a:latin typeface="Times New Roman" pitchFamily="18" charset="0"/>
              <a:ea typeface="宋体" pitchFamily="2" charset="-122"/>
            </a:endParaRPr>
          </a:p>
        </p:txBody>
      </p:sp>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0000" y="3132000"/>
            <a:ext cx="5641378" cy="32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360000" y="1152000"/>
            <a:ext cx="8496000" cy="1944000"/>
          </a:xfrm>
          <a:prstGeom prst="rect">
            <a:avLst/>
          </a:prstGeom>
        </p:spPr>
        <p:txBody>
          <a:bodyPr vert="horz" wrap="square" lIns="91440" tIns="45720" rIns="91440" bIns="45720" rtlCol="0" anchor="t">
            <a:noAutofit/>
          </a:bodyPr>
          <a:lstStyle/>
          <a:p>
            <a:pPr lvl="0" algn="just">
              <a:lnSpc>
                <a:spcPts val="3800"/>
              </a:lnSpc>
              <a:buClr>
                <a:srgbClr val="493B93"/>
              </a:buClr>
              <a:buSzPct val="90000"/>
              <a:buFont typeface="Arial" pitchFamily="34" charset="0"/>
            </a:pPr>
            <a:r>
              <a:rPr lang="zh-CN" altLang="en-US" sz="2400" b="1" dirty="0" smtClean="0">
                <a:solidFill>
                  <a:schemeClr val="bg2"/>
                </a:solidFill>
                <a:ea typeface="宋体" charset="0"/>
                <a:sym typeface="+mn-ea"/>
              </a:rPr>
              <a:t>        </a:t>
            </a:r>
            <a:r>
              <a:rPr lang="zh-CN" altLang="en-US" sz="2400" b="1" dirty="0">
                <a:solidFill>
                  <a:schemeClr val="bg2"/>
                </a:solidFill>
                <a:ea typeface="宋体" charset="0"/>
                <a:sym typeface="+mn-ea"/>
              </a:rPr>
              <a:t>当</a:t>
            </a:r>
            <a:r>
              <a:rPr lang="zh-CN" altLang="en-US" sz="2400" b="1" dirty="0" smtClean="0">
                <a:solidFill>
                  <a:schemeClr val="bg2"/>
                </a:solidFill>
                <a:latin typeface="Times New Roman" pitchFamily="18" charset="0"/>
                <a:ea typeface="宋体" charset="0"/>
                <a:sym typeface="+mn-ea"/>
              </a:rPr>
              <a:t>人们需要与其他人进行沟通时，会用到</a:t>
            </a:r>
            <a:r>
              <a:rPr lang="zh-CN" altLang="en-US" sz="2400" b="1" dirty="0" smtClean="0">
                <a:solidFill>
                  <a:srgbClr val="0000FF"/>
                </a:solidFill>
                <a:latin typeface="Times New Roman" pitchFamily="18" charset="0"/>
                <a:ea typeface="宋体" charset="0"/>
                <a:sym typeface="+mn-ea"/>
              </a:rPr>
              <a:t>在线协作</a:t>
            </a:r>
            <a:r>
              <a:rPr lang="en-US" altLang="zh-CN" sz="2400" b="1" dirty="0" smtClean="0">
                <a:solidFill>
                  <a:srgbClr val="0000FF"/>
                </a:solidFill>
                <a:latin typeface="Times New Roman" pitchFamily="18" charset="0"/>
                <a:ea typeface="宋体" charset="0"/>
                <a:sym typeface="+mn-ea"/>
              </a:rPr>
              <a:t>/</a:t>
            </a:r>
            <a:r>
              <a:rPr lang="zh-CN" altLang="en-US" sz="2400" b="1" dirty="0" smtClean="0">
                <a:solidFill>
                  <a:srgbClr val="0000FF"/>
                </a:solidFill>
                <a:latin typeface="Times New Roman" pitchFamily="18" charset="0"/>
                <a:ea typeface="宋体" charset="0"/>
                <a:sym typeface="+mn-ea"/>
              </a:rPr>
              <a:t>视频通信</a:t>
            </a:r>
            <a:r>
              <a:rPr lang="zh-CN" altLang="en-US" sz="2400" b="1" dirty="0" smtClean="0">
                <a:solidFill>
                  <a:schemeClr val="bg2"/>
                </a:solidFill>
                <a:latin typeface="Times New Roman" pitchFamily="18" charset="0"/>
                <a:ea typeface="宋体" charset="0"/>
                <a:sym typeface="+mn-ea"/>
              </a:rPr>
              <a:t>工具，图中的</a:t>
            </a:r>
            <a:r>
              <a:rPr lang="zh-CN" altLang="en-US" sz="2400" b="1" dirty="0" smtClean="0">
                <a:solidFill>
                  <a:srgbClr val="FF0000"/>
                </a:solidFill>
                <a:latin typeface="Times New Roman" pitchFamily="18" charset="0"/>
                <a:ea typeface="宋体" charset="0"/>
                <a:sym typeface="+mn-ea"/>
              </a:rPr>
              <a:t>Cisco WebEx</a:t>
            </a:r>
            <a:r>
              <a:rPr lang="zh-CN" altLang="en-US" sz="2400" b="1" dirty="0" smtClean="0">
                <a:solidFill>
                  <a:schemeClr val="bg2"/>
                </a:solidFill>
                <a:latin typeface="Times New Roman" pitchFamily="18" charset="0"/>
                <a:ea typeface="宋体" charset="0"/>
                <a:sym typeface="+mn-ea"/>
              </a:rPr>
              <a:t>（</a:t>
            </a:r>
            <a:r>
              <a:rPr lang="zh-CN" altLang="en-US" sz="2400" b="1" dirty="0" smtClean="0">
                <a:solidFill>
                  <a:srgbClr val="FF0000"/>
                </a:solidFill>
                <a:latin typeface="Times New Roman" pitchFamily="18" charset="0"/>
                <a:ea typeface="宋体" charset="0"/>
                <a:sym typeface="+mn-ea"/>
              </a:rPr>
              <a:t>思科网真</a:t>
            </a:r>
            <a:r>
              <a:rPr lang="zh-CN" altLang="en-US" sz="2400" b="1" dirty="0" smtClean="0">
                <a:solidFill>
                  <a:schemeClr val="bg2"/>
                </a:solidFill>
                <a:latin typeface="Times New Roman" pitchFamily="18" charset="0"/>
                <a:ea typeface="宋体" charset="0"/>
                <a:sym typeface="+mn-ea"/>
              </a:rPr>
              <a:t>，</a:t>
            </a:r>
            <a:r>
              <a:rPr lang="zh-CN" altLang="en-US" sz="2400" b="1" dirty="0" smtClean="0">
                <a:solidFill>
                  <a:srgbClr val="000000"/>
                </a:solidFill>
                <a:latin typeface="Times New Roman" pitchFamily="18" charset="0"/>
                <a:ea typeface="宋体" charset="0"/>
                <a:sym typeface="+mn-ea"/>
              </a:rPr>
              <a:t>一套</a:t>
            </a:r>
            <a:r>
              <a:rPr lang="zh-CN" altLang="en-US" sz="2400" b="1" dirty="0" smtClean="0">
                <a:solidFill>
                  <a:srgbClr val="0000FF"/>
                </a:solidFill>
                <a:latin typeface="Times New Roman" pitchFamily="18" charset="0"/>
                <a:ea typeface="宋体" charset="0"/>
                <a:sym typeface="+mn-ea"/>
              </a:rPr>
              <a:t>音视频</a:t>
            </a:r>
            <a:r>
              <a:rPr lang="zh-CN" altLang="en-US" sz="2400" b="1" dirty="0">
                <a:solidFill>
                  <a:srgbClr val="000000"/>
                </a:solidFill>
                <a:latin typeface="Times New Roman" pitchFamily="18" charset="0"/>
                <a:ea typeface="宋体" charset="0"/>
                <a:sym typeface="+mn-ea"/>
              </a:rPr>
              <a:t>、</a:t>
            </a:r>
            <a:r>
              <a:rPr lang="zh-CN" altLang="en-US" sz="2400" b="1" dirty="0" smtClean="0">
                <a:solidFill>
                  <a:srgbClr val="0000FF"/>
                </a:solidFill>
                <a:latin typeface="Times New Roman" pitchFamily="18" charset="0"/>
                <a:ea typeface="宋体" charset="0"/>
                <a:sym typeface="+mn-ea"/>
              </a:rPr>
              <a:t>多媒体</a:t>
            </a:r>
            <a:r>
              <a:rPr lang="zh-CN" altLang="en-US" sz="2400" b="1" dirty="0" smtClean="0">
                <a:solidFill>
                  <a:srgbClr val="000000"/>
                </a:solidFill>
                <a:latin typeface="Times New Roman" pitchFamily="18" charset="0"/>
                <a:ea typeface="宋体" charset="0"/>
                <a:sym typeface="+mn-ea"/>
              </a:rPr>
              <a:t>在线协作会议系统</a:t>
            </a:r>
            <a:r>
              <a:rPr lang="zh-CN" altLang="en-US" sz="2400" b="1" dirty="0" smtClean="0">
                <a:solidFill>
                  <a:schemeClr val="bg2"/>
                </a:solidFill>
                <a:latin typeface="Times New Roman" pitchFamily="18" charset="0"/>
                <a:ea typeface="宋体" charset="0"/>
                <a:sym typeface="+mn-ea"/>
              </a:rPr>
              <a:t>），为员工、师生、客户和合作伙伴的即时连接提供了一种交互方法。</a:t>
            </a:r>
          </a:p>
        </p:txBody>
      </p:sp>
    </p:spTree>
    <p:extLst>
      <p:ext uri="{BB962C8B-B14F-4D97-AF65-F5344CB8AC3E}">
        <p14:creationId xmlns:p14="http://schemas.microsoft.com/office/powerpoint/2010/main" val="62878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7920000" cy="720000"/>
          </a:xfrm>
        </p:spPr>
        <p:txBody>
          <a:bodyPr/>
          <a:lstStyle/>
          <a:p>
            <a:pPr>
              <a:lnSpc>
                <a:spcPct val="100000"/>
              </a:lnSpc>
            </a:pPr>
            <a:r>
              <a:rPr lang="en-US" altLang="zh-CN" sz="3200" b="1" dirty="0" smtClean="0">
                <a:latin typeface="Times New Roman" pitchFamily="18" charset="0"/>
                <a:ea typeface="宋体" pitchFamily="2" charset="-122"/>
              </a:rPr>
              <a:t>1.7.6   </a:t>
            </a:r>
            <a:r>
              <a:rPr lang="zh-CN" altLang="en-US" sz="3200" b="1" dirty="0" smtClean="0">
                <a:latin typeface="Times New Roman" pitchFamily="18" charset="0"/>
                <a:ea typeface="宋体" pitchFamily="2" charset="-122"/>
              </a:rPr>
              <a:t>云计算</a:t>
            </a:r>
            <a:endParaRPr lang="zh-CN" altLang="en-US" sz="3200" b="1" dirty="0">
              <a:latin typeface="Times New Roman" pitchFamily="18" charset="0"/>
              <a:ea typeface="宋体" pitchFamily="2" charset="-122"/>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32000" y="1440000"/>
            <a:ext cx="5040000" cy="443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72000" y="1152000"/>
            <a:ext cx="3960000" cy="5040000"/>
          </a:xfrm>
          <a:prstGeom prst="rect">
            <a:avLst/>
          </a:prstGeom>
        </p:spPr>
        <p:txBody>
          <a:bodyPr vert="horz" wrap="square" lIns="91440" tIns="45720" rIns="91440" bIns="45720" rtlCol="0" anchor="t">
            <a:noAutofit/>
          </a:bodyPr>
          <a:lstStyle/>
          <a:p>
            <a:pPr lvl="0" indent="648000" algn="just">
              <a:lnSpc>
                <a:spcPct val="150000"/>
              </a:lnSpc>
              <a:buClr>
                <a:srgbClr val="493B93"/>
              </a:buClr>
              <a:buSzPct val="90000"/>
              <a:buFont typeface="Arial" pitchFamily="34" charset="0"/>
            </a:pPr>
            <a:r>
              <a:rPr lang="zh-CN" altLang="en-US" sz="2400" b="1" dirty="0" smtClean="0">
                <a:solidFill>
                  <a:srgbClr val="FF0000"/>
                </a:solidFill>
                <a:latin typeface="Times New Roman" pitchFamily="18" charset="0"/>
                <a:ea typeface="宋体" pitchFamily="2" charset="-122"/>
                <a:sym typeface="+mn-ea"/>
              </a:rPr>
              <a:t>云计算</a:t>
            </a:r>
            <a:r>
              <a:rPr lang="zh-CN" altLang="en-US" sz="2400" b="1" dirty="0" smtClean="0">
                <a:solidFill>
                  <a:srgbClr val="000000"/>
                </a:solidFill>
                <a:latin typeface="Times New Roman" pitchFamily="18" charset="0"/>
                <a:ea typeface="宋体" pitchFamily="2" charset="-122"/>
                <a:sym typeface="+mn-ea"/>
              </a:rPr>
              <a:t>是改变人们</a:t>
            </a:r>
            <a:r>
              <a:rPr lang="zh-CN" altLang="en-US" sz="2400" b="1" dirty="0" smtClean="0">
                <a:solidFill>
                  <a:srgbClr val="0000FF"/>
                </a:solidFill>
                <a:latin typeface="Times New Roman" pitchFamily="18" charset="0"/>
                <a:ea typeface="宋体" pitchFamily="2" charset="-122"/>
                <a:sym typeface="+mn-ea"/>
              </a:rPr>
              <a:t>访问</a:t>
            </a:r>
            <a:r>
              <a:rPr lang="zh-CN" altLang="en-US" sz="2400" b="1" dirty="0" smtClean="0">
                <a:solidFill>
                  <a:schemeClr val="bg2"/>
                </a:solidFill>
                <a:latin typeface="Times New Roman" pitchFamily="18" charset="0"/>
                <a:ea typeface="宋体" pitchFamily="2" charset="-122"/>
                <a:sym typeface="+mn-ea"/>
              </a:rPr>
              <a:t>和</a:t>
            </a:r>
            <a:r>
              <a:rPr lang="zh-CN" altLang="en-US" sz="2400" b="1" dirty="0" smtClean="0">
                <a:solidFill>
                  <a:srgbClr val="0000FF"/>
                </a:solidFill>
                <a:latin typeface="Times New Roman" pitchFamily="18" charset="0"/>
                <a:ea typeface="宋体" pitchFamily="2" charset="-122"/>
                <a:sym typeface="+mn-ea"/>
              </a:rPr>
              <a:t>存储数据</a:t>
            </a:r>
            <a:r>
              <a:rPr lang="zh-CN" altLang="en-US" sz="2400" b="1" dirty="0" smtClean="0">
                <a:solidFill>
                  <a:srgbClr val="000000"/>
                </a:solidFill>
                <a:latin typeface="Times New Roman" pitchFamily="18" charset="0"/>
                <a:ea typeface="宋体" pitchFamily="2" charset="-122"/>
                <a:sym typeface="+mn-ea"/>
              </a:rPr>
              <a:t>方法的新趋势。</a:t>
            </a:r>
          </a:p>
          <a:p>
            <a:pPr lvl="0" indent="648000" algn="just">
              <a:lnSpc>
                <a:spcPct val="150000"/>
              </a:lnSpc>
              <a:buClr>
                <a:srgbClr val="493B93"/>
              </a:buClr>
              <a:buSzPct val="90000"/>
              <a:buFont typeface="Arial" pitchFamily="34" charset="0"/>
            </a:pPr>
            <a:r>
              <a:rPr lang="zh-CN" altLang="en-US" sz="2400" b="1" dirty="0" smtClean="0">
                <a:solidFill>
                  <a:schemeClr val="bg2"/>
                </a:solidFill>
                <a:latin typeface="Times New Roman" pitchFamily="18" charset="0"/>
                <a:ea typeface="宋体" pitchFamily="2" charset="-122"/>
                <a:sym typeface="+mn-ea"/>
              </a:rPr>
              <a:t>云计算可以让用户在 Internet上存储个人文件。可以在云端进行</a:t>
            </a:r>
            <a:r>
              <a:rPr lang="zh-CN" altLang="en-US" sz="2400" b="1" dirty="0" smtClean="0">
                <a:solidFill>
                  <a:srgbClr val="0000FF"/>
                </a:solidFill>
                <a:latin typeface="Times New Roman" pitchFamily="18" charset="0"/>
                <a:ea typeface="宋体" pitchFamily="2" charset="-122"/>
                <a:sym typeface="+mn-ea"/>
              </a:rPr>
              <a:t>文字处理</a:t>
            </a:r>
            <a:r>
              <a:rPr lang="zh-CN" altLang="en-US" sz="2400" b="1" dirty="0" smtClean="0">
                <a:solidFill>
                  <a:srgbClr val="000000"/>
                </a:solidFill>
                <a:latin typeface="Times New Roman" pitchFamily="18" charset="0"/>
                <a:ea typeface="宋体" pitchFamily="2" charset="-122"/>
                <a:sym typeface="+mn-ea"/>
              </a:rPr>
              <a:t>和</a:t>
            </a:r>
            <a:r>
              <a:rPr lang="zh-CN" altLang="en-US" sz="2400" b="1" dirty="0" smtClean="0">
                <a:solidFill>
                  <a:srgbClr val="0000FF"/>
                </a:solidFill>
                <a:latin typeface="Times New Roman" pitchFamily="18" charset="0"/>
                <a:ea typeface="宋体" pitchFamily="2" charset="-122"/>
                <a:sym typeface="+mn-ea"/>
              </a:rPr>
              <a:t>图片编辑</a:t>
            </a:r>
            <a:r>
              <a:rPr lang="zh-CN" altLang="en-US" sz="2400" b="1" dirty="0" smtClean="0">
                <a:solidFill>
                  <a:schemeClr val="bg2"/>
                </a:solidFill>
                <a:latin typeface="Times New Roman" pitchFamily="18" charset="0"/>
                <a:ea typeface="宋体" pitchFamily="2" charset="-122"/>
                <a:sym typeface="+mn-ea"/>
              </a:rPr>
              <a:t>等应用。</a:t>
            </a:r>
          </a:p>
          <a:p>
            <a:pPr lvl="0" algn="just">
              <a:lnSpc>
                <a:spcPct val="150000"/>
              </a:lnSpc>
              <a:buClr>
                <a:srgbClr val="493B93"/>
              </a:buClr>
              <a:buSzPct val="90000"/>
              <a:buFont typeface="Arial" pitchFamily="34" charset="0"/>
            </a:pPr>
            <a:r>
              <a:rPr lang="zh-CN" altLang="en-US" sz="2400" b="1" dirty="0" smtClean="0">
                <a:solidFill>
                  <a:srgbClr val="006600"/>
                </a:solidFill>
                <a:latin typeface="Times New Roman" pitchFamily="18" charset="0"/>
                <a:ea typeface="宋体" pitchFamily="2" charset="-122"/>
                <a:sym typeface="+mn-ea"/>
              </a:rPr>
              <a:t>       </a:t>
            </a:r>
            <a:r>
              <a:rPr lang="zh-CN" altLang="en-US" sz="2400" b="1" dirty="0" smtClean="0">
                <a:solidFill>
                  <a:srgbClr val="000000"/>
                </a:solidFill>
                <a:latin typeface="Times New Roman" pitchFamily="18" charset="0"/>
                <a:ea typeface="宋体" pitchFamily="2" charset="-122"/>
                <a:sym typeface="+mn-ea"/>
              </a:rPr>
              <a:t>云的类型主要有四种：</a:t>
            </a:r>
            <a:r>
              <a:rPr lang="zh-CN" altLang="en-US" sz="2400" b="1" dirty="0" smtClean="0">
                <a:solidFill>
                  <a:srgbClr val="0000FF"/>
                </a:solidFill>
                <a:latin typeface="Times New Roman" pitchFamily="18" charset="0"/>
                <a:ea typeface="宋体" pitchFamily="2" charset="-122"/>
                <a:sym typeface="+mn-ea"/>
              </a:rPr>
              <a:t>公共云</a:t>
            </a:r>
            <a:r>
              <a:rPr lang="zh-CN" altLang="en-US" sz="2400" b="1" dirty="0" smtClean="0">
                <a:solidFill>
                  <a:schemeClr val="bg2"/>
                </a:solidFill>
                <a:latin typeface="Times New Roman" pitchFamily="18" charset="0"/>
                <a:ea typeface="宋体" pitchFamily="2" charset="-122"/>
                <a:sym typeface="+mn-ea"/>
              </a:rPr>
              <a:t>、</a:t>
            </a:r>
            <a:r>
              <a:rPr lang="zh-CN" altLang="en-US" sz="2400" b="1" dirty="0" smtClean="0">
                <a:solidFill>
                  <a:srgbClr val="0000FF"/>
                </a:solidFill>
                <a:latin typeface="Times New Roman" pitchFamily="18" charset="0"/>
                <a:ea typeface="宋体" pitchFamily="2" charset="-122"/>
                <a:sym typeface="+mn-ea"/>
              </a:rPr>
              <a:t>私有云</a:t>
            </a:r>
            <a:r>
              <a:rPr lang="zh-CN" altLang="en-US" sz="2400" b="1" dirty="0" smtClean="0">
                <a:solidFill>
                  <a:schemeClr val="bg2"/>
                </a:solidFill>
                <a:latin typeface="Times New Roman" pitchFamily="18" charset="0"/>
                <a:ea typeface="宋体" pitchFamily="2" charset="-122"/>
                <a:sym typeface="+mn-ea"/>
              </a:rPr>
              <a:t>、</a:t>
            </a:r>
            <a:r>
              <a:rPr lang="zh-CN" altLang="en-US" sz="2400" b="1" dirty="0" smtClean="0">
                <a:solidFill>
                  <a:srgbClr val="0000FF"/>
                </a:solidFill>
                <a:latin typeface="Times New Roman" pitchFamily="18" charset="0"/>
                <a:ea typeface="宋体" pitchFamily="2" charset="-122"/>
                <a:sym typeface="+mn-ea"/>
              </a:rPr>
              <a:t>混合云</a:t>
            </a:r>
            <a:r>
              <a:rPr lang="zh-CN" altLang="en-US" sz="2400" b="1" dirty="0" smtClean="0">
                <a:solidFill>
                  <a:schemeClr val="bg2"/>
                </a:solidFill>
                <a:latin typeface="Times New Roman" pitchFamily="18" charset="0"/>
                <a:ea typeface="宋体" pitchFamily="2" charset="-122"/>
                <a:sym typeface="+mn-ea"/>
              </a:rPr>
              <a:t>和</a:t>
            </a:r>
            <a:r>
              <a:rPr lang="zh-CN" altLang="en-US" sz="2400" b="1" dirty="0" smtClean="0">
                <a:solidFill>
                  <a:srgbClr val="0000FF"/>
                </a:solidFill>
                <a:latin typeface="Times New Roman" pitchFamily="18" charset="0"/>
                <a:ea typeface="宋体" pitchFamily="2" charset="-122"/>
                <a:sym typeface="+mn-ea"/>
              </a:rPr>
              <a:t>定制云</a:t>
            </a:r>
            <a:r>
              <a:rPr lang="zh-CN" altLang="en-US" sz="2400" b="1" dirty="0" smtClean="0">
                <a:solidFill>
                  <a:schemeClr val="bg2"/>
                </a:solidFill>
                <a:latin typeface="Times New Roman" pitchFamily="18" charset="0"/>
                <a:ea typeface="宋体" pitchFamily="2" charset="-122"/>
                <a:sym typeface="+mn-ea"/>
              </a:rPr>
              <a:t>。</a:t>
            </a:r>
          </a:p>
        </p:txBody>
      </p:sp>
    </p:spTree>
    <p:extLst>
      <p:ext uri="{BB962C8B-B14F-4D97-AF65-F5344CB8AC3E}">
        <p14:creationId xmlns:p14="http://schemas.microsoft.com/office/powerpoint/2010/main" val="241738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7920000" cy="720000"/>
          </a:xfrm>
        </p:spPr>
        <p:txBody>
          <a:bodyPr/>
          <a:lstStyle/>
          <a:p>
            <a:pPr>
              <a:lnSpc>
                <a:spcPct val="100000"/>
              </a:lnSpc>
            </a:pPr>
            <a:r>
              <a:rPr lang="en-US" altLang="zh-CN" sz="3200" b="1" dirty="0" smtClean="0">
                <a:latin typeface="Times New Roman" pitchFamily="18" charset="0"/>
                <a:ea typeface="宋体" pitchFamily="2" charset="-122"/>
              </a:rPr>
              <a:t>1.7.7   </a:t>
            </a:r>
            <a:r>
              <a:rPr lang="zh-CN" altLang="en-US" sz="3200" b="1" dirty="0" smtClean="0">
                <a:latin typeface="Times New Roman" pitchFamily="18" charset="0"/>
                <a:ea typeface="宋体" pitchFamily="2" charset="-122"/>
              </a:rPr>
              <a:t>家庭中的技术趋势</a:t>
            </a:r>
            <a:endParaRPr lang="zh-CN" altLang="en-US" sz="3200" b="1" dirty="0">
              <a:latin typeface="Times New Roman" pitchFamily="18" charset="0"/>
              <a:ea typeface="宋体" pitchFamily="2" charset="-122"/>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20000" y="1872000"/>
            <a:ext cx="4680000" cy="3755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79999" y="1260000"/>
            <a:ext cx="8640000" cy="648000"/>
          </a:xfrm>
          <a:prstGeom prst="rect">
            <a:avLst/>
          </a:prstGeom>
        </p:spPr>
        <p:txBody>
          <a:bodyPr vert="horz" wrap="square" lIns="91440" tIns="45720" rIns="91440" bIns="45720" rtlCol="0" anchor="t">
            <a:noAutofit/>
          </a:bodyPr>
          <a:lstStyle/>
          <a:p>
            <a:pPr indent="648000" algn="just">
              <a:lnSpc>
                <a:spcPct val="150000"/>
              </a:lnSpc>
              <a:spcBef>
                <a:spcPts val="600"/>
              </a:spcBef>
              <a:buClr>
                <a:srgbClr val="493B93"/>
              </a:buClr>
              <a:buSzPct val="90000"/>
              <a:buFont typeface="Arial" pitchFamily="34" charset="0"/>
              <a:buNone/>
            </a:pPr>
            <a:r>
              <a:rPr lang="zh-CN" altLang="en-US" sz="2400" b="1" dirty="0" smtClean="0">
                <a:solidFill>
                  <a:srgbClr val="000000"/>
                </a:solidFill>
                <a:latin typeface="Times New Roman" pitchFamily="18" charset="0"/>
                <a:ea typeface="宋体" pitchFamily="2" charset="-122"/>
                <a:sym typeface="+mn-ea"/>
              </a:rPr>
              <a:t>最新的家庭趋势包括：</a:t>
            </a:r>
            <a:r>
              <a:rPr lang="zh-CN" altLang="en-US" sz="2400" b="1" dirty="0" smtClean="0">
                <a:solidFill>
                  <a:srgbClr val="FF0000"/>
                </a:solidFill>
                <a:latin typeface="Times New Roman" pitchFamily="18" charset="0"/>
                <a:ea typeface="宋体" pitchFamily="2" charset="-122"/>
                <a:sym typeface="+mn-ea"/>
              </a:rPr>
              <a:t>智能家庭技术（智能家居系统）</a:t>
            </a:r>
            <a:r>
              <a:rPr lang="zh-CN" altLang="en-US" sz="2400" b="1" dirty="0" smtClean="0">
                <a:solidFill>
                  <a:srgbClr val="000000"/>
                </a:solidFill>
                <a:latin typeface="Times New Roman" pitchFamily="18" charset="0"/>
                <a:ea typeface="宋体" pitchFamily="2" charset="-122"/>
                <a:sym typeface="+mn-ea"/>
              </a:rPr>
              <a:t>。</a:t>
            </a:r>
            <a:endParaRPr lang="en-US" altLang="zh-CN" sz="2400" b="1" dirty="0" smtClean="0">
              <a:solidFill>
                <a:srgbClr val="000000"/>
              </a:solidFill>
              <a:latin typeface="Times New Roman" pitchFamily="18" charset="0"/>
              <a:ea typeface="宋体" pitchFamily="2" charset="-122"/>
              <a:sym typeface="+mn-ea"/>
            </a:endParaRPr>
          </a:p>
          <a:p>
            <a:pPr algn="just">
              <a:lnSpc>
                <a:spcPct val="150000"/>
              </a:lnSpc>
              <a:spcBef>
                <a:spcPts val="600"/>
              </a:spcBef>
              <a:buClr>
                <a:srgbClr val="493B93"/>
              </a:buClr>
              <a:buSzPct val="90000"/>
              <a:buFont typeface="Arial" pitchFamily="34" charset="0"/>
              <a:buNone/>
            </a:pPr>
            <a:r>
              <a:rPr lang="zh-CN" altLang="en-US" sz="2400" b="1" dirty="0" smtClean="0">
                <a:solidFill>
                  <a:srgbClr val="0000FF"/>
                </a:solidFill>
                <a:latin typeface="Times New Roman" pitchFamily="18" charset="0"/>
                <a:ea typeface="宋体" pitchFamily="2" charset="-122"/>
                <a:sym typeface="+mn-ea"/>
              </a:rPr>
              <a:t>        </a:t>
            </a:r>
            <a:endParaRPr lang="zh-CN" altLang="en-US" sz="2400" b="1" dirty="0" smtClean="0">
              <a:solidFill>
                <a:srgbClr val="000000"/>
              </a:solidFill>
              <a:latin typeface="Times New Roman" pitchFamily="18" charset="0"/>
              <a:ea typeface="宋体" pitchFamily="2" charset="-122"/>
              <a:sym typeface="+mn-ea"/>
            </a:endParaRPr>
          </a:p>
        </p:txBody>
      </p:sp>
      <p:sp>
        <p:nvSpPr>
          <p:cNvPr id="3" name="矩形 2"/>
          <p:cNvSpPr/>
          <p:nvPr/>
        </p:nvSpPr>
        <p:spPr>
          <a:xfrm>
            <a:off x="180000" y="1872000"/>
            <a:ext cx="4104000" cy="3416320"/>
          </a:xfrm>
          <a:prstGeom prst="rect">
            <a:avLst/>
          </a:prstGeom>
        </p:spPr>
        <p:txBody>
          <a:bodyPr>
            <a:spAutoFit/>
          </a:bodyPr>
          <a:lstStyle/>
          <a:p>
            <a:pPr indent="648000" algn="just">
              <a:lnSpc>
                <a:spcPct val="150000"/>
              </a:lnSpc>
              <a:spcBef>
                <a:spcPts val="600"/>
              </a:spcBef>
              <a:buClr>
                <a:srgbClr val="493B93"/>
              </a:buClr>
              <a:buSzPct val="90000"/>
              <a:buFont typeface="Arial" pitchFamily="34" charset="0"/>
              <a:buNone/>
            </a:pPr>
            <a:r>
              <a:rPr lang="zh-CN" altLang="en-US" sz="2400" b="1" dirty="0">
                <a:solidFill>
                  <a:srgbClr val="0000FF"/>
                </a:solidFill>
                <a:latin typeface="Times New Roman" pitchFamily="18" charset="0"/>
                <a:ea typeface="宋体" pitchFamily="2" charset="-122"/>
                <a:sym typeface="+mn-ea"/>
              </a:rPr>
              <a:t>智能家庭技术</a:t>
            </a:r>
            <a:r>
              <a:rPr lang="zh-CN" altLang="en-US" sz="2400" b="1" dirty="0">
                <a:solidFill>
                  <a:srgbClr val="000000"/>
                </a:solidFill>
                <a:latin typeface="Times New Roman" pitchFamily="18" charset="0"/>
                <a:ea typeface="宋体" pitchFamily="2" charset="-122"/>
                <a:sym typeface="+mn-ea"/>
              </a:rPr>
              <a:t>是将网络应用到日常家庭设备（</a:t>
            </a:r>
            <a:r>
              <a:rPr lang="zh-CN" altLang="en-US" sz="2400" b="1" dirty="0">
                <a:solidFill>
                  <a:srgbClr val="0000FF"/>
                </a:solidFill>
                <a:latin typeface="Times New Roman" pitchFamily="18" charset="0"/>
                <a:ea typeface="宋体" pitchFamily="2" charset="-122"/>
                <a:sym typeface="+mn-ea"/>
              </a:rPr>
              <a:t>家用电器</a:t>
            </a:r>
            <a:r>
              <a:rPr lang="zh-CN" altLang="en-US" sz="2400" b="1" dirty="0">
                <a:solidFill>
                  <a:srgbClr val="000000"/>
                </a:solidFill>
                <a:latin typeface="Times New Roman" pitchFamily="18" charset="0"/>
                <a:ea typeface="宋体" pitchFamily="2" charset="-122"/>
                <a:sym typeface="+mn-ea"/>
              </a:rPr>
              <a:t>）中的一项技术。以便</a:t>
            </a:r>
            <a:r>
              <a:rPr lang="zh-CN" altLang="en-US" sz="2400" b="1" dirty="0">
                <a:solidFill>
                  <a:srgbClr val="0000FF"/>
                </a:solidFill>
                <a:latin typeface="Times New Roman" pitchFamily="18" charset="0"/>
                <a:ea typeface="宋体" pitchFamily="2" charset="-122"/>
                <a:sym typeface="+mn-ea"/>
              </a:rPr>
              <a:t>日常家庭设备</a:t>
            </a:r>
            <a:r>
              <a:rPr lang="zh-CN" altLang="en-US" sz="2400" b="1" dirty="0">
                <a:solidFill>
                  <a:srgbClr val="000000"/>
                </a:solidFill>
                <a:latin typeface="Times New Roman" pitchFamily="18" charset="0"/>
                <a:ea typeface="宋体" pitchFamily="2" charset="-122"/>
                <a:sym typeface="+mn-ea"/>
              </a:rPr>
              <a:t>能与其它的设备（如</a:t>
            </a:r>
            <a:r>
              <a:rPr lang="zh-CN" altLang="en-US" sz="2400" b="1" dirty="0">
                <a:solidFill>
                  <a:srgbClr val="FF00FF"/>
                </a:solidFill>
                <a:latin typeface="Times New Roman" pitchFamily="18" charset="0"/>
                <a:ea typeface="宋体" pitchFamily="2" charset="-122"/>
                <a:sym typeface="+mn-ea"/>
              </a:rPr>
              <a:t>智能手机</a:t>
            </a:r>
            <a:r>
              <a:rPr lang="zh-CN" altLang="en-US" sz="2400" b="1" dirty="0">
                <a:solidFill>
                  <a:srgbClr val="000000"/>
                </a:solidFill>
                <a:latin typeface="Times New Roman" pitchFamily="18" charset="0"/>
                <a:ea typeface="宋体" pitchFamily="2" charset="-122"/>
                <a:sym typeface="+mn-ea"/>
              </a:rPr>
              <a:t>）互连</a:t>
            </a:r>
            <a:r>
              <a:rPr lang="zh-CN" altLang="en-US" sz="2400" b="1" dirty="0" smtClean="0">
                <a:solidFill>
                  <a:srgbClr val="000000"/>
                </a:solidFill>
                <a:latin typeface="Times New Roman" pitchFamily="18" charset="0"/>
                <a:ea typeface="宋体" pitchFamily="2" charset="-122"/>
                <a:sym typeface="+mn-ea"/>
              </a:rPr>
              <a:t>，使</a:t>
            </a:r>
            <a:r>
              <a:rPr lang="zh-CN" altLang="en-US" sz="2400" b="1" dirty="0">
                <a:solidFill>
                  <a:srgbClr val="000000"/>
                </a:solidFill>
                <a:latin typeface="Times New Roman" pitchFamily="18" charset="0"/>
                <a:ea typeface="宋体" pitchFamily="2" charset="-122"/>
                <a:sym typeface="+mn-ea"/>
              </a:rPr>
              <a:t>它们更“智能”或自动化。</a:t>
            </a:r>
          </a:p>
        </p:txBody>
      </p:sp>
    </p:spTree>
    <p:extLst>
      <p:ext uri="{BB962C8B-B14F-4D97-AF65-F5344CB8AC3E}">
        <p14:creationId xmlns:p14="http://schemas.microsoft.com/office/powerpoint/2010/main" val="388071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59998" y="360000"/>
            <a:ext cx="8460000" cy="720000"/>
          </a:xfrm>
        </p:spPr>
        <p:txBody>
          <a:bodyPr/>
          <a:lstStyle/>
          <a:p>
            <a:pPr>
              <a:lnSpc>
                <a:spcPct val="100000"/>
              </a:lnSpc>
            </a:pPr>
            <a:r>
              <a:rPr lang="en-US" altLang="zh-CN" sz="3200" b="1" dirty="0" smtClean="0">
                <a:latin typeface="Times New Roman" pitchFamily="18" charset="0"/>
                <a:ea typeface="宋体" pitchFamily="2" charset="-122"/>
              </a:rPr>
              <a:t>1.7.8   </a:t>
            </a:r>
            <a:r>
              <a:rPr lang="zh-CN" altLang="en-US" sz="3200" b="1" dirty="0" smtClean="0">
                <a:latin typeface="Times New Roman" pitchFamily="18" charset="0"/>
                <a:ea typeface="宋体" pitchFamily="2" charset="-122"/>
              </a:rPr>
              <a:t>电力线网络</a:t>
            </a:r>
            <a:r>
              <a:rPr lang="zh-CN" altLang="en-US" sz="3200" b="1" dirty="0">
                <a:latin typeface="Times New Roman" pitchFamily="18" charset="0"/>
                <a:ea typeface="宋体" pitchFamily="2" charset="-122"/>
              </a:rPr>
              <a:t>（无线路由器</a:t>
            </a:r>
            <a:r>
              <a:rPr lang="en-US" altLang="zh-CN" sz="3200" b="1" dirty="0">
                <a:latin typeface="Times New Roman" pitchFamily="18" charset="0"/>
                <a:ea typeface="宋体" pitchFamily="2" charset="-122"/>
              </a:rPr>
              <a:t>+</a:t>
            </a:r>
            <a:r>
              <a:rPr lang="zh-CN" altLang="en-US" sz="3200" b="1" dirty="0">
                <a:latin typeface="Times New Roman" pitchFamily="18" charset="0"/>
                <a:ea typeface="宋体" pitchFamily="2" charset="-122"/>
              </a:rPr>
              <a:t>扩展器）</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12000" y="2772000"/>
            <a:ext cx="6120000" cy="357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216000" y="1080000"/>
            <a:ext cx="8640000" cy="1728000"/>
          </a:xfrm>
          <a:prstGeom prst="rect">
            <a:avLst/>
          </a:prstGeom>
        </p:spPr>
        <p:txBody>
          <a:bodyPr vert="horz" wrap="square" lIns="91440" tIns="45720" rIns="91440" bIns="45720" rtlCol="0" anchor="t">
            <a:noAutofit/>
          </a:bodyPr>
          <a:lstStyle/>
          <a:p>
            <a:pPr lvl="0" indent="648000" algn="just">
              <a:lnSpc>
                <a:spcPct val="150000"/>
              </a:lnSpc>
              <a:buClr>
                <a:srgbClr val="493B93"/>
              </a:buClr>
              <a:buSzPct val="90000"/>
              <a:buFont typeface="Arial" pitchFamily="34" charset="0"/>
            </a:pPr>
            <a:r>
              <a:rPr lang="zh-CN" altLang="en-US" sz="2400" b="1" dirty="0" smtClean="0">
                <a:solidFill>
                  <a:srgbClr val="0000FF"/>
                </a:solidFill>
                <a:latin typeface="Times New Roman" pitchFamily="18" charset="0"/>
                <a:ea typeface="宋体" pitchFamily="2" charset="-122"/>
                <a:sym typeface="+mn-ea"/>
              </a:rPr>
              <a:t>电力线网络</a:t>
            </a:r>
            <a:r>
              <a:rPr lang="zh-CN" altLang="en-US" sz="2400" b="1" dirty="0" smtClean="0">
                <a:solidFill>
                  <a:srgbClr val="000000"/>
                </a:solidFill>
                <a:latin typeface="Times New Roman" pitchFamily="18" charset="0"/>
                <a:ea typeface="宋体" pitchFamily="2" charset="-122"/>
                <a:sym typeface="+mn-ea"/>
              </a:rPr>
              <a:t>是家庭网络的一种新兴趋势。它使用电力线连接设备并</a:t>
            </a:r>
            <a:r>
              <a:rPr lang="zh-CN" altLang="en-US" sz="2400" b="1" dirty="0">
                <a:solidFill>
                  <a:srgbClr val="000000"/>
                </a:solidFill>
                <a:latin typeface="Times New Roman" pitchFamily="18" charset="0"/>
                <a:ea typeface="宋体" pitchFamily="2" charset="-122"/>
                <a:sym typeface="+mn-ea"/>
              </a:rPr>
              <a:t>传输</a:t>
            </a:r>
            <a:r>
              <a:rPr lang="zh-CN" altLang="en-US" sz="2400" b="1" dirty="0" smtClean="0">
                <a:solidFill>
                  <a:srgbClr val="000000"/>
                </a:solidFill>
                <a:latin typeface="Times New Roman" pitchFamily="18" charset="0"/>
                <a:ea typeface="宋体" pitchFamily="2" charset="-122"/>
                <a:sym typeface="+mn-ea"/>
              </a:rPr>
              <a:t>数据。这样可使家庭中的</a:t>
            </a:r>
            <a:r>
              <a:rPr lang="en-US" altLang="zh-CN" sz="2400" b="1" dirty="0" err="1" smtClean="0">
                <a:solidFill>
                  <a:srgbClr val="FF00FF"/>
                </a:solidFill>
                <a:latin typeface="Times New Roman" pitchFamily="18" charset="0"/>
                <a:ea typeface="宋体" pitchFamily="2" charset="-122"/>
                <a:sym typeface="+mn-ea"/>
              </a:rPr>
              <a:t>WiFi</a:t>
            </a:r>
            <a:r>
              <a:rPr lang="zh-CN" altLang="en-US" sz="2400" b="1" dirty="0" smtClean="0">
                <a:solidFill>
                  <a:srgbClr val="FF00FF"/>
                </a:solidFill>
                <a:latin typeface="Times New Roman" pitchFamily="18" charset="0"/>
                <a:ea typeface="宋体" pitchFamily="2" charset="-122"/>
                <a:sym typeface="+mn-ea"/>
              </a:rPr>
              <a:t>信号覆盖更好</a:t>
            </a:r>
            <a:r>
              <a:rPr lang="zh-CN" altLang="en-US" sz="2400" b="1" dirty="0" smtClean="0">
                <a:solidFill>
                  <a:srgbClr val="000000"/>
                </a:solidFill>
                <a:latin typeface="Times New Roman" pitchFamily="18" charset="0"/>
                <a:ea typeface="宋体" pitchFamily="2" charset="-122"/>
                <a:sym typeface="+mn-ea"/>
              </a:rPr>
              <a:t>，不必担心无线</a:t>
            </a:r>
            <a:r>
              <a:rPr lang="en-US" altLang="zh-CN" sz="2400" b="1" dirty="0" err="1" smtClean="0">
                <a:solidFill>
                  <a:srgbClr val="000000"/>
                </a:solidFill>
                <a:latin typeface="Times New Roman" pitchFamily="18" charset="0"/>
                <a:ea typeface="宋体" pitchFamily="2" charset="-122"/>
                <a:sym typeface="+mn-ea"/>
              </a:rPr>
              <a:t>WiFi</a:t>
            </a:r>
            <a:r>
              <a:rPr lang="zh-CN" altLang="en-US" sz="2400" b="1" dirty="0" smtClean="0">
                <a:solidFill>
                  <a:srgbClr val="000000"/>
                </a:solidFill>
                <a:latin typeface="Times New Roman" pitchFamily="18" charset="0"/>
                <a:ea typeface="宋体" pitchFamily="2" charset="-122"/>
                <a:sym typeface="+mn-ea"/>
              </a:rPr>
              <a:t>信号盲区的问题。</a:t>
            </a:r>
          </a:p>
        </p:txBody>
      </p:sp>
    </p:spTree>
    <p:extLst>
      <p:ext uri="{BB962C8B-B14F-4D97-AF65-F5344CB8AC3E}">
        <p14:creationId xmlns:p14="http://schemas.microsoft.com/office/powerpoint/2010/main" val="89467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7920000" cy="720000"/>
          </a:xfrm>
        </p:spPr>
        <p:txBody>
          <a:bodyPr/>
          <a:lstStyle/>
          <a:p>
            <a:pPr>
              <a:lnSpc>
                <a:spcPct val="100000"/>
              </a:lnSpc>
            </a:pPr>
            <a:r>
              <a:rPr lang="en-US" altLang="zh-CN" sz="3200" b="1" dirty="0" smtClean="0">
                <a:latin typeface="Times New Roman" pitchFamily="18" charset="0"/>
                <a:ea typeface="宋体" pitchFamily="2" charset="-122"/>
              </a:rPr>
              <a:t>1.7.9   </a:t>
            </a:r>
            <a:r>
              <a:rPr lang="zh-CN" altLang="en-US" sz="3200" b="1" dirty="0" smtClean="0">
                <a:latin typeface="Times New Roman" pitchFamily="18" charset="0"/>
                <a:ea typeface="宋体" pitchFamily="2" charset="-122"/>
              </a:rPr>
              <a:t>无线宽带</a:t>
            </a:r>
            <a:endParaRPr lang="zh-CN" altLang="en-US" sz="3200" b="1" dirty="0">
              <a:latin typeface="Times New Roman" pitchFamily="18" charset="0"/>
              <a:ea typeface="宋体" pitchFamily="2" charset="-122"/>
            </a:endParaRPr>
          </a:p>
        </p:txBody>
      </p:sp>
      <p:sp>
        <p:nvSpPr>
          <p:cNvPr id="2" name="矩形 1"/>
          <p:cNvSpPr/>
          <p:nvPr/>
        </p:nvSpPr>
        <p:spPr>
          <a:xfrm>
            <a:off x="360000" y="1152000"/>
            <a:ext cx="8352000" cy="5184000"/>
          </a:xfrm>
          <a:prstGeom prst="rect">
            <a:avLst/>
          </a:prstGeom>
        </p:spPr>
        <p:txBody>
          <a:bodyPr vert="horz" wrap="square" lIns="91440" tIns="45720" rIns="91440" bIns="45720" rtlCol="0" anchor="t">
            <a:noAutofit/>
          </a:bodyPr>
          <a:lstStyle/>
          <a:p>
            <a:pPr indent="648000" algn="just">
              <a:lnSpc>
                <a:spcPts val="4000"/>
              </a:lnSpc>
              <a:buClr>
                <a:srgbClr val="493B93"/>
              </a:buClr>
              <a:buSzPct val="90000"/>
              <a:buFont typeface="Arial" pitchFamily="34" charset="0"/>
              <a:buNone/>
            </a:pPr>
            <a:r>
              <a:rPr lang="zh-CN" altLang="en-US" sz="2400" b="1" dirty="0" smtClean="0">
                <a:solidFill>
                  <a:srgbClr val="000000"/>
                </a:solidFill>
                <a:latin typeface="Times New Roman" pitchFamily="18" charset="0"/>
                <a:ea typeface="宋体" pitchFamily="2" charset="-122"/>
                <a:sym typeface="+mn-ea"/>
              </a:rPr>
              <a:t>在缺乏有线连接的情况下，可能</a:t>
            </a:r>
            <a:r>
              <a:rPr lang="zh-CN" altLang="en-US" sz="2400" b="1" dirty="0">
                <a:solidFill>
                  <a:srgbClr val="000000"/>
                </a:solidFill>
                <a:latin typeface="Times New Roman" pitchFamily="18" charset="0"/>
                <a:ea typeface="宋体" pitchFamily="2" charset="-122"/>
                <a:sym typeface="+mn-ea"/>
              </a:rPr>
              <a:t>需要</a:t>
            </a:r>
            <a:r>
              <a:rPr lang="zh-CN" altLang="en-US" sz="2400" b="1" dirty="0" smtClean="0">
                <a:solidFill>
                  <a:srgbClr val="000000"/>
                </a:solidFill>
                <a:latin typeface="Times New Roman" pitchFamily="18" charset="0"/>
                <a:ea typeface="宋体" pitchFamily="2" charset="-122"/>
                <a:sym typeface="+mn-ea"/>
              </a:rPr>
              <a:t>选择</a:t>
            </a:r>
            <a:r>
              <a:rPr lang="zh-CN" altLang="en-US" sz="2400" b="1" dirty="0" smtClean="0">
                <a:solidFill>
                  <a:srgbClr val="FF00FF"/>
                </a:solidFill>
                <a:latin typeface="Times New Roman" pitchFamily="18" charset="0"/>
                <a:ea typeface="宋体" pitchFamily="2" charset="-122"/>
                <a:sym typeface="+mn-ea"/>
              </a:rPr>
              <a:t>无线连接</a:t>
            </a:r>
            <a:r>
              <a:rPr lang="zh-CN" altLang="en-US" sz="2400" b="1" dirty="0" smtClean="0">
                <a:solidFill>
                  <a:srgbClr val="000000"/>
                </a:solidFill>
                <a:latin typeface="Times New Roman" pitchFamily="18" charset="0"/>
                <a:ea typeface="宋体" pitchFamily="2" charset="-122"/>
                <a:sym typeface="+mn-ea"/>
              </a:rPr>
              <a:t>。</a:t>
            </a:r>
          </a:p>
          <a:p>
            <a:pPr marL="342900" indent="-342900" algn="just">
              <a:lnSpc>
                <a:spcPts val="4000"/>
              </a:lnSpc>
              <a:buClr>
                <a:srgbClr val="493B93"/>
              </a:buClr>
              <a:buSzPct val="90000"/>
              <a:buFont typeface="Wingdings" pitchFamily="2" charset="2"/>
              <a:buChar char="ü"/>
            </a:pPr>
            <a:r>
              <a:rPr lang="zh-CN" altLang="en-US" sz="2400" b="1" dirty="0" smtClean="0">
                <a:solidFill>
                  <a:srgbClr val="0000FF"/>
                </a:solidFill>
                <a:latin typeface="Times New Roman" pitchFamily="18" charset="0"/>
                <a:ea typeface="宋体" pitchFamily="2" charset="-122"/>
                <a:sym typeface="+mn-ea"/>
              </a:rPr>
              <a:t>无线Internet服务提供商（WISP）</a:t>
            </a:r>
          </a:p>
          <a:p>
            <a:pPr indent="648000" algn="just">
              <a:lnSpc>
                <a:spcPts val="4000"/>
              </a:lnSpc>
              <a:buClr>
                <a:srgbClr val="493B93"/>
              </a:buClr>
              <a:buSzPct val="90000"/>
              <a:buFont typeface="Arial" pitchFamily="34" charset="0"/>
              <a:buNone/>
            </a:pPr>
            <a:r>
              <a:rPr lang="zh-CN" altLang="en-US" sz="2400" b="1" dirty="0" smtClean="0">
                <a:solidFill>
                  <a:srgbClr val="000000"/>
                </a:solidFill>
                <a:latin typeface="Times New Roman" pitchFamily="18" charset="0"/>
                <a:ea typeface="宋体" pitchFamily="2" charset="-122"/>
                <a:sym typeface="+mn-ea"/>
              </a:rPr>
              <a:t>WISP使用</a:t>
            </a:r>
            <a:r>
              <a:rPr lang="zh-CN" altLang="en-US" sz="2400" b="1" dirty="0" smtClean="0">
                <a:solidFill>
                  <a:srgbClr val="FF00FF"/>
                </a:solidFill>
                <a:latin typeface="Times New Roman" pitchFamily="18" charset="0"/>
                <a:ea typeface="宋体" pitchFamily="2" charset="-122"/>
                <a:sym typeface="+mn-ea"/>
              </a:rPr>
              <a:t>无线局域网技术</a:t>
            </a:r>
            <a:r>
              <a:rPr lang="zh-CN" altLang="en-US" sz="2400" b="1" dirty="0" smtClean="0">
                <a:solidFill>
                  <a:srgbClr val="000000"/>
                </a:solidFill>
                <a:latin typeface="Times New Roman" pitchFamily="18" charset="0"/>
                <a:ea typeface="宋体" pitchFamily="2" charset="-122"/>
                <a:sym typeface="+mn-ea"/>
              </a:rPr>
              <a:t>，将用户连接到专用的</a:t>
            </a:r>
            <a:r>
              <a:rPr lang="zh-CN" altLang="en-US" sz="2400" b="1" dirty="0" smtClean="0">
                <a:solidFill>
                  <a:srgbClr val="0000FF"/>
                </a:solidFill>
                <a:latin typeface="Times New Roman" pitchFamily="18" charset="0"/>
                <a:ea typeface="宋体" pitchFamily="2" charset="-122"/>
                <a:sym typeface="+mn-ea"/>
              </a:rPr>
              <a:t>接入点</a:t>
            </a:r>
            <a:r>
              <a:rPr lang="zh-CN" altLang="en-US" sz="2400" b="1" dirty="0" smtClean="0">
                <a:solidFill>
                  <a:srgbClr val="000000"/>
                </a:solidFill>
                <a:latin typeface="Times New Roman" pitchFamily="18" charset="0"/>
                <a:ea typeface="宋体" pitchFamily="2" charset="-122"/>
                <a:sym typeface="+mn-ea"/>
              </a:rPr>
              <a:t>或</a:t>
            </a:r>
            <a:r>
              <a:rPr lang="zh-CN" altLang="en-US" sz="2400" b="1" dirty="0" smtClean="0">
                <a:solidFill>
                  <a:srgbClr val="0000FF"/>
                </a:solidFill>
                <a:latin typeface="Times New Roman" pitchFamily="18" charset="0"/>
                <a:ea typeface="宋体" pitchFamily="2" charset="-122"/>
                <a:sym typeface="+mn-ea"/>
              </a:rPr>
              <a:t>热点</a:t>
            </a:r>
            <a:r>
              <a:rPr lang="zh-CN" altLang="en-US" sz="2400" b="1" dirty="0" smtClean="0">
                <a:solidFill>
                  <a:srgbClr val="000000"/>
                </a:solidFill>
                <a:latin typeface="Times New Roman" pitchFamily="18" charset="0"/>
                <a:ea typeface="宋体" pitchFamily="2" charset="-122"/>
                <a:sym typeface="+mn-ea"/>
              </a:rPr>
              <a:t>。WISP主要用于缺乏</a:t>
            </a:r>
            <a:r>
              <a:rPr lang="zh-CN" altLang="en-US" sz="2400" b="1" dirty="0" smtClean="0">
                <a:solidFill>
                  <a:srgbClr val="0000FF"/>
                </a:solidFill>
                <a:latin typeface="Times New Roman" pitchFamily="18" charset="0"/>
                <a:ea typeface="宋体" pitchFamily="2" charset="-122"/>
                <a:sym typeface="+mn-ea"/>
              </a:rPr>
              <a:t>有线连接</a:t>
            </a:r>
            <a:r>
              <a:rPr lang="zh-CN" altLang="en-US" sz="2400" b="1" dirty="0" smtClean="0">
                <a:solidFill>
                  <a:srgbClr val="000000"/>
                </a:solidFill>
                <a:latin typeface="Times New Roman" pitchFamily="18" charset="0"/>
                <a:ea typeface="宋体" pitchFamily="2" charset="-122"/>
                <a:sym typeface="+mn-ea"/>
              </a:rPr>
              <a:t>的农村环境。</a:t>
            </a:r>
          </a:p>
          <a:p>
            <a:pPr algn="just">
              <a:lnSpc>
                <a:spcPts val="4000"/>
              </a:lnSpc>
              <a:buClr>
                <a:srgbClr val="493B93"/>
              </a:buClr>
              <a:buSzPct val="90000"/>
              <a:buFont typeface="Arial" pitchFamily="34" charset="0"/>
              <a:buNone/>
            </a:pPr>
            <a:r>
              <a:rPr lang="zh-CN" altLang="en-US" sz="2400" b="1" dirty="0" smtClean="0">
                <a:solidFill>
                  <a:srgbClr val="000000"/>
                </a:solidFill>
                <a:latin typeface="Times New Roman" pitchFamily="18" charset="0"/>
                <a:ea typeface="宋体" pitchFamily="2" charset="-122"/>
                <a:sym typeface="+mn-ea"/>
              </a:rPr>
              <a:t>         WISP将</a:t>
            </a:r>
            <a:r>
              <a:rPr lang="zh-CN" altLang="en-US" sz="2400" b="1" dirty="0" smtClean="0">
                <a:solidFill>
                  <a:srgbClr val="0000FF"/>
                </a:solidFill>
                <a:latin typeface="Times New Roman" pitchFamily="18" charset="0"/>
                <a:ea typeface="宋体" pitchFamily="2" charset="-122"/>
                <a:sym typeface="+mn-ea"/>
              </a:rPr>
              <a:t>发射天线</a:t>
            </a:r>
            <a:r>
              <a:rPr lang="zh-CN" altLang="en-US" sz="2400" b="1" dirty="0" smtClean="0">
                <a:solidFill>
                  <a:srgbClr val="000000"/>
                </a:solidFill>
                <a:latin typeface="Times New Roman" pitchFamily="18" charset="0"/>
                <a:ea typeface="宋体" pitchFamily="2" charset="-122"/>
                <a:sym typeface="+mn-ea"/>
              </a:rPr>
              <a:t>连接到高架结构（如水塔）。用户将</a:t>
            </a:r>
            <a:r>
              <a:rPr lang="zh-CN" altLang="en-US" sz="2400" b="1" dirty="0" smtClean="0">
                <a:solidFill>
                  <a:srgbClr val="0000FF"/>
                </a:solidFill>
                <a:latin typeface="Times New Roman" pitchFamily="18" charset="0"/>
                <a:ea typeface="宋体" pitchFamily="2" charset="-122"/>
                <a:sym typeface="+mn-ea"/>
              </a:rPr>
              <a:t>接收天线</a:t>
            </a:r>
            <a:r>
              <a:rPr lang="zh-CN" altLang="en-US" sz="2400" b="1" dirty="0" smtClean="0">
                <a:solidFill>
                  <a:srgbClr val="000000"/>
                </a:solidFill>
                <a:latin typeface="Times New Roman" pitchFamily="18" charset="0"/>
                <a:ea typeface="宋体" pitchFamily="2" charset="-122"/>
                <a:sym typeface="+mn-ea"/>
              </a:rPr>
              <a:t>安装在屋顶（WISP发射器覆盖范围内），用户的设备则连接到家庭内部的有线网络。</a:t>
            </a:r>
          </a:p>
          <a:p>
            <a:pPr marL="285750" indent="-285750" algn="just">
              <a:lnSpc>
                <a:spcPts val="4000"/>
              </a:lnSpc>
              <a:buClr>
                <a:srgbClr val="493B93"/>
              </a:buClr>
              <a:buSzPct val="90000"/>
              <a:buFont typeface="Wingdings" pitchFamily="2" charset="2"/>
              <a:buChar char="Ø"/>
            </a:pPr>
            <a:r>
              <a:rPr lang="zh-CN" altLang="en-US" sz="2400" b="1" dirty="0" smtClean="0">
                <a:solidFill>
                  <a:srgbClr val="0000FF"/>
                </a:solidFill>
                <a:latin typeface="Times New Roman" pitchFamily="18" charset="0"/>
                <a:ea typeface="宋体" pitchFamily="2" charset="-122"/>
                <a:sym typeface="+mn-ea"/>
              </a:rPr>
              <a:t>无线宽带服务</a:t>
            </a:r>
          </a:p>
          <a:p>
            <a:pPr algn="just">
              <a:lnSpc>
                <a:spcPts val="4000"/>
              </a:lnSpc>
              <a:buClr>
                <a:srgbClr val="493B93"/>
              </a:buClr>
              <a:buSzPct val="90000"/>
              <a:buFont typeface="Arial" pitchFamily="34" charset="0"/>
              <a:buNone/>
            </a:pPr>
            <a:r>
              <a:rPr lang="zh-CN" altLang="en-US" sz="2400" b="1" dirty="0" smtClean="0">
                <a:solidFill>
                  <a:srgbClr val="000000"/>
                </a:solidFill>
                <a:latin typeface="Times New Roman" pitchFamily="18" charset="0"/>
                <a:ea typeface="宋体" pitchFamily="2" charset="-122"/>
                <a:sym typeface="+mn-ea"/>
              </a:rPr>
              <a:t>        家庭和小型企业网络的另一个</a:t>
            </a:r>
            <a:r>
              <a:rPr lang="zh-CN" altLang="en-US" sz="2400" b="1" dirty="0" smtClean="0">
                <a:solidFill>
                  <a:srgbClr val="0000FF"/>
                </a:solidFill>
                <a:latin typeface="Times New Roman" pitchFamily="18" charset="0"/>
                <a:ea typeface="宋体" pitchFamily="2" charset="-122"/>
                <a:sym typeface="+mn-ea"/>
              </a:rPr>
              <a:t>无线方案</a:t>
            </a:r>
            <a:r>
              <a:rPr lang="zh-CN" altLang="en-US" sz="2400" b="1" dirty="0" smtClean="0">
                <a:solidFill>
                  <a:srgbClr val="000000"/>
                </a:solidFill>
                <a:latin typeface="Times New Roman" pitchFamily="18" charset="0"/>
                <a:ea typeface="宋体" pitchFamily="2" charset="-122"/>
                <a:sym typeface="+mn-ea"/>
              </a:rPr>
              <a:t>是</a:t>
            </a:r>
            <a:r>
              <a:rPr lang="zh-CN" altLang="en-US" sz="2400" b="1" dirty="0" smtClean="0">
                <a:solidFill>
                  <a:srgbClr val="0000FF"/>
                </a:solidFill>
                <a:latin typeface="Times New Roman" pitchFamily="18" charset="0"/>
                <a:ea typeface="宋体" pitchFamily="2" charset="-122"/>
                <a:sym typeface="+mn-ea"/>
              </a:rPr>
              <a:t>无线宽带</a:t>
            </a:r>
            <a:r>
              <a:rPr lang="zh-CN" altLang="en-US" sz="2400" b="1" dirty="0" smtClean="0">
                <a:solidFill>
                  <a:srgbClr val="000000"/>
                </a:solidFill>
                <a:latin typeface="Times New Roman" pitchFamily="18" charset="0"/>
                <a:ea typeface="宋体" pitchFamily="2" charset="-122"/>
                <a:sym typeface="+mn-ea"/>
              </a:rPr>
              <a:t>。无线宽带采用</a:t>
            </a:r>
            <a:r>
              <a:rPr lang="zh-CN" altLang="en-US" sz="2400" b="1" dirty="0" smtClean="0">
                <a:solidFill>
                  <a:srgbClr val="FF00FF"/>
                </a:solidFill>
                <a:latin typeface="Times New Roman" pitchFamily="18" charset="0"/>
                <a:ea typeface="宋体" pitchFamily="2" charset="-122"/>
                <a:sym typeface="+mn-ea"/>
              </a:rPr>
              <a:t>移动电话技术</a:t>
            </a:r>
            <a:r>
              <a:rPr lang="zh-CN" altLang="en-US" sz="2400" b="1" dirty="0" smtClean="0">
                <a:solidFill>
                  <a:srgbClr val="000000"/>
                </a:solidFill>
                <a:latin typeface="Times New Roman" pitchFamily="18" charset="0"/>
                <a:ea typeface="宋体" pitchFamily="2" charset="-122"/>
                <a:sym typeface="+mn-ea"/>
              </a:rPr>
              <a:t>（类似于智能手机访问</a:t>
            </a:r>
            <a:r>
              <a:rPr lang="en-US" altLang="zh-CN" sz="2400" b="1" dirty="0" smtClean="0">
                <a:solidFill>
                  <a:srgbClr val="000000"/>
                </a:solidFill>
                <a:latin typeface="Times New Roman" pitchFamily="18" charset="0"/>
                <a:ea typeface="宋体" pitchFamily="2" charset="-122"/>
                <a:sym typeface="+mn-ea"/>
              </a:rPr>
              <a:t>Internet</a:t>
            </a:r>
            <a:r>
              <a:rPr lang="zh-CN" altLang="en-US" sz="2400" b="1" dirty="0" smtClean="0">
                <a:solidFill>
                  <a:srgbClr val="000000"/>
                </a:solidFill>
                <a:latin typeface="Times New Roman" pitchFamily="18" charset="0"/>
                <a:ea typeface="宋体" pitchFamily="2" charset="-122"/>
                <a:sym typeface="+mn-ea"/>
              </a:rPr>
              <a:t>）。</a:t>
            </a:r>
          </a:p>
        </p:txBody>
      </p:sp>
    </p:spTree>
    <p:extLst>
      <p:ext uri="{BB962C8B-B14F-4D97-AF65-F5344CB8AC3E}">
        <p14:creationId xmlns:p14="http://schemas.microsoft.com/office/powerpoint/2010/main" val="87672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7920000" cy="720000"/>
          </a:xfrm>
        </p:spPr>
        <p:txBody>
          <a:bodyPr/>
          <a:lstStyle/>
          <a:p>
            <a:pPr>
              <a:lnSpc>
                <a:spcPct val="100000"/>
              </a:lnSpc>
            </a:pPr>
            <a:r>
              <a:rPr lang="en-US" altLang="zh-CN" sz="3200" b="1" dirty="0" smtClean="0">
                <a:latin typeface="Times New Roman" pitchFamily="18" charset="0"/>
                <a:ea typeface="宋体" pitchFamily="2" charset="-122"/>
              </a:rPr>
              <a:t>1.7.9   </a:t>
            </a:r>
            <a:r>
              <a:rPr lang="zh-CN" altLang="en-US" sz="3200" b="1" dirty="0" smtClean="0">
                <a:latin typeface="Times New Roman" pitchFamily="18" charset="0"/>
                <a:ea typeface="宋体" pitchFamily="2" charset="-122"/>
              </a:rPr>
              <a:t>无线宽带</a:t>
            </a:r>
            <a:endParaRPr lang="zh-CN" altLang="en-US" sz="3200" b="1" dirty="0">
              <a:latin typeface="Times New Roman" pitchFamily="18" charset="0"/>
              <a:ea typeface="宋体" pitchFamily="2" charset="-122"/>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000" y="1368000"/>
            <a:ext cx="6840000" cy="4579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8145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000" y="1980000"/>
            <a:ext cx="4600575"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ctrTitle"/>
          </p:nvPr>
        </p:nvSpPr>
        <p:spPr>
          <a:xfrm>
            <a:off x="360000" y="360000"/>
            <a:ext cx="7920000" cy="720000"/>
          </a:xfrm>
        </p:spPr>
        <p:txBody>
          <a:bodyPr/>
          <a:lstStyle/>
          <a:p>
            <a:pPr fontAlgn="ctr">
              <a:lnSpc>
                <a:spcPct val="100000"/>
              </a:lnSpc>
            </a:pPr>
            <a:r>
              <a:rPr altLang="zh-CN" sz="4000" b="1" dirty="0" smtClean="0">
                <a:latin typeface="Times New Roman" pitchFamily="18" charset="0"/>
                <a:ea typeface="宋体" pitchFamily="2" charset="-122"/>
              </a:rPr>
              <a:t>1.8</a:t>
            </a:r>
            <a:r>
              <a:rPr lang="zh-CN" altLang="en-US" sz="4000" b="1" dirty="0" smtClean="0">
                <a:latin typeface="Times New Roman" pitchFamily="18" charset="0"/>
                <a:ea typeface="宋体" pitchFamily="2" charset="-122"/>
              </a:rPr>
              <a:t>   网络安全</a:t>
            </a:r>
            <a:endParaRPr lang="zh-CN" altLang="en-US" sz="4000" b="1" dirty="0">
              <a:latin typeface="Times New Roman" pitchFamily="18" charset="0"/>
              <a:ea typeface="宋体" pitchFamily="2" charset="-122"/>
            </a:endParaRPr>
          </a:p>
        </p:txBody>
      </p:sp>
      <p:sp>
        <p:nvSpPr>
          <p:cNvPr id="7" name="矩形 6"/>
          <p:cNvSpPr/>
          <p:nvPr/>
        </p:nvSpPr>
        <p:spPr>
          <a:xfrm>
            <a:off x="2376000" y="2878410"/>
            <a:ext cx="2520000" cy="1296000"/>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rgbClr val="FFFFFF"/>
              </a:solidFill>
            </a:endParaRPr>
          </a:p>
        </p:txBody>
      </p:sp>
    </p:spTree>
    <p:extLst>
      <p:ext uri="{BB962C8B-B14F-4D97-AF65-F5344CB8AC3E}">
        <p14:creationId xmlns:p14="http://schemas.microsoft.com/office/powerpoint/2010/main" val="4118505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360000"/>
            <a:ext cx="7920000" cy="720000"/>
          </a:xfrm>
        </p:spPr>
        <p:txBody>
          <a:bodyPr/>
          <a:lstStyle/>
          <a:p>
            <a:pPr>
              <a:lnSpc>
                <a:spcPct val="100000"/>
              </a:lnSpc>
            </a:pPr>
            <a:r>
              <a:rPr lang="en-US" altLang="zh-CN" sz="3200" b="1" dirty="0" smtClean="0">
                <a:latin typeface="Times New Roman" pitchFamily="18" charset="0"/>
                <a:ea typeface="宋体" pitchFamily="2" charset="-122"/>
              </a:rPr>
              <a:t>1.8.1   </a:t>
            </a:r>
            <a:r>
              <a:rPr lang="zh-CN" altLang="en-US" sz="3200" b="1" dirty="0" smtClean="0">
                <a:latin typeface="Times New Roman" pitchFamily="18" charset="0"/>
                <a:ea typeface="宋体" pitchFamily="2" charset="-122"/>
              </a:rPr>
              <a:t>安全威胁</a:t>
            </a:r>
            <a:endParaRPr lang="zh-CN" altLang="en-US" sz="3200" b="1" dirty="0">
              <a:latin typeface="Times New Roman" pitchFamily="18" charset="0"/>
              <a:ea typeface="宋体" pitchFamily="2" charset="-122"/>
            </a:endParaRPr>
          </a:p>
        </p:txBody>
      </p:sp>
      <p:pic>
        <p:nvPicPr>
          <p:cNvPr id="5" name="图片 4"/>
          <p:cNvPicPr>
            <a:picLocks noChangeAspect="1"/>
          </p:cNvPicPr>
          <p:nvPr/>
        </p:nvPicPr>
        <p:blipFill>
          <a:blip r:embed="rId3"/>
          <a:stretch>
            <a:fillRect/>
          </a:stretch>
        </p:blipFill>
        <p:spPr>
          <a:xfrm>
            <a:off x="1980000" y="3276000"/>
            <a:ext cx="5184000" cy="3025907"/>
          </a:xfrm>
          <a:prstGeom prst="rect">
            <a:avLst/>
          </a:prstGeom>
        </p:spPr>
      </p:pic>
      <p:sp>
        <p:nvSpPr>
          <p:cNvPr id="4" name="矩形 3"/>
          <p:cNvSpPr/>
          <p:nvPr/>
        </p:nvSpPr>
        <p:spPr>
          <a:xfrm>
            <a:off x="360000" y="1151999"/>
            <a:ext cx="8496000" cy="2088000"/>
          </a:xfrm>
          <a:prstGeom prst="rect">
            <a:avLst/>
          </a:prstGeom>
        </p:spPr>
        <p:txBody>
          <a:bodyPr vert="horz" wrap="square" lIns="91440" tIns="45720" rIns="91440" bIns="45720" rtlCol="0" anchor="t">
            <a:noAutofit/>
          </a:bodyPr>
          <a:lstStyle/>
          <a:p>
            <a:pPr indent="648000" algn="just">
              <a:lnSpc>
                <a:spcPts val="4000"/>
              </a:lnSpc>
              <a:buClr>
                <a:srgbClr val="493B93"/>
              </a:buClr>
              <a:buSzPct val="90000"/>
              <a:buFont typeface="Arial" pitchFamily="34" charset="0"/>
              <a:buNone/>
            </a:pPr>
            <a:r>
              <a:rPr lang="zh-CN" altLang="en-US" sz="2400" b="1" dirty="0" smtClean="0">
                <a:solidFill>
                  <a:srgbClr val="000000"/>
                </a:solidFill>
                <a:latin typeface="Times New Roman" pitchFamily="18" charset="0"/>
                <a:ea typeface="宋体" pitchFamily="2" charset="-122"/>
                <a:sym typeface="+mn-ea"/>
              </a:rPr>
              <a:t>大多数的数据泄密事件归因于</a:t>
            </a:r>
            <a:r>
              <a:rPr lang="zh-CN" altLang="en-US" sz="2400" b="1" dirty="0" smtClean="0">
                <a:solidFill>
                  <a:srgbClr val="0000FF"/>
                </a:solidFill>
                <a:latin typeface="Times New Roman" pitchFamily="18" charset="0"/>
                <a:ea typeface="宋体" pitchFamily="2" charset="-122"/>
                <a:sym typeface="+mn-ea"/>
              </a:rPr>
              <a:t>网络内部用户</a:t>
            </a:r>
            <a:r>
              <a:rPr lang="zh-CN" altLang="en-US" sz="2400" b="1" dirty="0" smtClean="0">
                <a:solidFill>
                  <a:srgbClr val="000000"/>
                </a:solidFill>
                <a:latin typeface="Times New Roman" pitchFamily="18" charset="0"/>
                <a:ea typeface="宋体" pitchFamily="2" charset="-122"/>
                <a:sym typeface="+mn-ea"/>
              </a:rPr>
              <a:t>。原因包括：设备丢失或失窃、员工意外误用，甚至是企内部员工的恶意行为。随着BYOD的不断推进，企业数据更容易受到攻击。在制定</a:t>
            </a:r>
            <a:r>
              <a:rPr lang="zh-CN" altLang="en-US" sz="2400" b="1" dirty="0" smtClean="0">
                <a:solidFill>
                  <a:srgbClr val="0000FF"/>
                </a:solidFill>
                <a:latin typeface="Times New Roman" pitchFamily="18" charset="0"/>
                <a:ea typeface="宋体" pitchFamily="2" charset="-122"/>
                <a:sym typeface="+mn-ea"/>
              </a:rPr>
              <a:t>安全策略</a:t>
            </a:r>
            <a:r>
              <a:rPr lang="zh-CN" altLang="en-US" sz="2400" b="1" dirty="0" smtClean="0">
                <a:solidFill>
                  <a:srgbClr val="000000"/>
                </a:solidFill>
                <a:latin typeface="Times New Roman" pitchFamily="18" charset="0"/>
                <a:ea typeface="宋体" pitchFamily="2" charset="-122"/>
                <a:sym typeface="+mn-ea"/>
              </a:rPr>
              <a:t>时，解决</a:t>
            </a:r>
            <a:r>
              <a:rPr lang="zh-CN" altLang="en-US" sz="2400" b="1" dirty="0" smtClean="0">
                <a:solidFill>
                  <a:srgbClr val="FF00FF"/>
                </a:solidFill>
                <a:latin typeface="Times New Roman" pitchFamily="18" charset="0"/>
                <a:ea typeface="宋体" pitchFamily="2" charset="-122"/>
                <a:sym typeface="+mn-ea"/>
              </a:rPr>
              <a:t>外部和内部安全威胁</a:t>
            </a:r>
            <a:r>
              <a:rPr lang="zh-CN" altLang="en-US" sz="2400" b="1" dirty="0" smtClean="0">
                <a:solidFill>
                  <a:srgbClr val="000000"/>
                </a:solidFill>
                <a:latin typeface="Times New Roman" pitchFamily="18" charset="0"/>
                <a:ea typeface="宋体" pitchFamily="2" charset="-122"/>
                <a:sym typeface="+mn-ea"/>
              </a:rPr>
              <a:t>都非常重要。</a:t>
            </a:r>
          </a:p>
        </p:txBody>
      </p:sp>
    </p:spTree>
    <p:extLst>
      <p:ext uri="{BB962C8B-B14F-4D97-AF65-F5344CB8AC3E}">
        <p14:creationId xmlns:p14="http://schemas.microsoft.com/office/powerpoint/2010/main" val="77462546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7920000" cy="720000"/>
          </a:xfrm>
        </p:spPr>
        <p:txBody>
          <a:bodyPr/>
          <a:lstStyle/>
          <a:p>
            <a:pPr>
              <a:lnSpc>
                <a:spcPct val="100000"/>
              </a:lnSpc>
            </a:pPr>
            <a:r>
              <a:rPr lang="en-US" altLang="zh-CN" sz="3200" b="1" dirty="0" smtClean="0">
                <a:latin typeface="Times New Roman" pitchFamily="18" charset="0"/>
                <a:ea typeface="宋体" pitchFamily="2" charset="-122"/>
              </a:rPr>
              <a:t>1.8.1   </a:t>
            </a:r>
            <a:r>
              <a:rPr lang="zh-CN" altLang="en-US" sz="3200" b="1" dirty="0" smtClean="0">
                <a:latin typeface="Times New Roman" pitchFamily="18" charset="0"/>
                <a:ea typeface="宋体" pitchFamily="2" charset="-122"/>
              </a:rPr>
              <a:t>安全威胁</a:t>
            </a:r>
            <a:endParaRPr lang="zh-CN" altLang="en-US" sz="3200" b="1" dirty="0">
              <a:latin typeface="Times New Roman" pitchFamily="18" charset="0"/>
              <a:ea typeface="宋体" pitchFamily="2" charset="-122"/>
            </a:endParaRPr>
          </a:p>
        </p:txBody>
      </p:sp>
      <p:sp>
        <p:nvSpPr>
          <p:cNvPr id="2" name="矩形 1"/>
          <p:cNvSpPr/>
          <p:nvPr/>
        </p:nvSpPr>
        <p:spPr>
          <a:xfrm>
            <a:off x="252000" y="1152000"/>
            <a:ext cx="8640000" cy="4896000"/>
          </a:xfrm>
          <a:prstGeom prst="rect">
            <a:avLst/>
          </a:prstGeom>
        </p:spPr>
        <p:txBody>
          <a:bodyPr vert="horz" wrap="square" lIns="91440" tIns="45720" rIns="91440" bIns="45720" rtlCol="0" anchor="t">
            <a:noAutofit/>
          </a:bodyPr>
          <a:lstStyle/>
          <a:p>
            <a:pPr marL="360000" lvl="0" algn="just" fontAlgn="auto">
              <a:lnSpc>
                <a:spcPts val="4200"/>
              </a:lnSpc>
              <a:buClr>
                <a:srgbClr val="493B93"/>
              </a:buClr>
              <a:buSzPct val="90000"/>
              <a:buFont typeface="Arial" pitchFamily="34" charset="0"/>
            </a:pPr>
            <a:r>
              <a:rPr lang="zh-CN" altLang="en-US" sz="2400" b="1" dirty="0" smtClean="0">
                <a:solidFill>
                  <a:srgbClr val="000000"/>
                </a:solidFill>
                <a:latin typeface="Times New Roman" pitchFamily="18" charset="0"/>
                <a:ea typeface="宋体" pitchFamily="2" charset="-122"/>
                <a:sym typeface="+mn-ea"/>
              </a:rPr>
              <a:t>网络最常见的</a:t>
            </a:r>
            <a:r>
              <a:rPr lang="zh-CN" altLang="en-US" sz="2400" b="1" dirty="0" smtClean="0">
                <a:solidFill>
                  <a:srgbClr val="FF0000"/>
                </a:solidFill>
                <a:latin typeface="Times New Roman" pitchFamily="18" charset="0"/>
                <a:ea typeface="宋体" pitchFamily="2" charset="-122"/>
                <a:sym typeface="+mn-ea"/>
              </a:rPr>
              <a:t>外部威胁</a:t>
            </a:r>
            <a:r>
              <a:rPr lang="zh-CN" altLang="en-US" sz="2400" b="1" dirty="0" smtClean="0">
                <a:solidFill>
                  <a:srgbClr val="000000"/>
                </a:solidFill>
                <a:latin typeface="Times New Roman" pitchFamily="18" charset="0"/>
                <a:ea typeface="宋体" pitchFamily="2" charset="-122"/>
                <a:sym typeface="+mn-ea"/>
              </a:rPr>
              <a:t>包括：</a:t>
            </a:r>
          </a:p>
          <a:p>
            <a:pPr marL="360000" lvl="0" indent="-360000" algn="just" fontAlgn="auto">
              <a:lnSpc>
                <a:spcPts val="4200"/>
              </a:lnSpc>
              <a:buClr>
                <a:srgbClr val="493B93"/>
              </a:buClr>
              <a:buSzPct val="90000"/>
              <a:buFont typeface="Wingdings" pitchFamily="2" charset="2"/>
              <a:buChar char="ü"/>
            </a:pPr>
            <a:r>
              <a:rPr lang="zh-CN" altLang="en-US" sz="2400" b="1" dirty="0" smtClean="0">
                <a:solidFill>
                  <a:srgbClr val="0000FF"/>
                </a:solidFill>
                <a:latin typeface="Times New Roman" pitchFamily="18" charset="0"/>
                <a:ea typeface="宋体" pitchFamily="2" charset="-122"/>
                <a:sym typeface="+mn-ea"/>
              </a:rPr>
              <a:t>病毒</a:t>
            </a:r>
            <a:r>
              <a:rPr lang="zh-CN" altLang="en-US" sz="2400" b="1" dirty="0" smtClean="0">
                <a:solidFill>
                  <a:schemeClr val="bg2"/>
                </a:solidFill>
                <a:latin typeface="Times New Roman" pitchFamily="18" charset="0"/>
                <a:ea typeface="宋体" pitchFamily="2" charset="-122"/>
                <a:sym typeface="+mn-ea"/>
              </a:rPr>
              <a:t>、</a:t>
            </a:r>
            <a:r>
              <a:rPr lang="zh-CN" altLang="en-US" sz="2400" b="1" dirty="0" smtClean="0">
                <a:solidFill>
                  <a:srgbClr val="0000FF"/>
                </a:solidFill>
                <a:latin typeface="Times New Roman" pitchFamily="18" charset="0"/>
                <a:ea typeface="宋体" pitchFamily="2" charset="-122"/>
                <a:sym typeface="+mn-ea"/>
              </a:rPr>
              <a:t>蠕虫</a:t>
            </a:r>
            <a:r>
              <a:rPr lang="zh-CN" altLang="en-US" sz="2400" b="1" dirty="0" smtClean="0">
                <a:solidFill>
                  <a:schemeClr val="bg2"/>
                </a:solidFill>
                <a:latin typeface="Times New Roman" pitchFamily="18" charset="0"/>
                <a:ea typeface="宋体" pitchFamily="2" charset="-122"/>
                <a:sym typeface="+mn-ea"/>
              </a:rPr>
              <a:t>和</a:t>
            </a:r>
            <a:r>
              <a:rPr lang="zh-CN" altLang="en-US" sz="2400" b="1" dirty="0" smtClean="0">
                <a:solidFill>
                  <a:srgbClr val="0000FF"/>
                </a:solidFill>
                <a:latin typeface="Times New Roman" pitchFamily="18" charset="0"/>
                <a:ea typeface="宋体" pitchFamily="2" charset="-122"/>
                <a:sym typeface="+mn-ea"/>
              </a:rPr>
              <a:t>特洛伊木马 </a:t>
            </a:r>
            <a:r>
              <a:rPr lang="zh-CN" altLang="en-US" sz="2400" b="1" dirty="0" smtClean="0">
                <a:solidFill>
                  <a:srgbClr val="000000"/>
                </a:solidFill>
                <a:latin typeface="Times New Roman" pitchFamily="18" charset="0"/>
                <a:ea typeface="宋体" pitchFamily="2" charset="-122"/>
                <a:sym typeface="+mn-ea"/>
              </a:rPr>
              <a:t>：恶意软件和恶意代码</a:t>
            </a:r>
            <a:endParaRPr lang="en-US" altLang="zh-CN" sz="2400" b="1" dirty="0" smtClean="0">
              <a:solidFill>
                <a:srgbClr val="000000"/>
              </a:solidFill>
              <a:latin typeface="Times New Roman" pitchFamily="18" charset="0"/>
              <a:ea typeface="宋体" pitchFamily="2" charset="-122"/>
              <a:sym typeface="+mn-ea"/>
            </a:endParaRPr>
          </a:p>
          <a:p>
            <a:pPr marL="360000" lvl="0" indent="-360000" algn="just" fontAlgn="auto">
              <a:lnSpc>
                <a:spcPts val="4200"/>
              </a:lnSpc>
              <a:buClr>
                <a:srgbClr val="493B93"/>
              </a:buClr>
              <a:buSzPct val="90000"/>
              <a:buFont typeface="Wingdings" pitchFamily="2" charset="2"/>
              <a:buChar char="ü"/>
            </a:pPr>
            <a:r>
              <a:rPr lang="zh-CN" altLang="en-US" sz="2400" b="1" dirty="0" smtClean="0">
                <a:solidFill>
                  <a:srgbClr val="0000FF"/>
                </a:solidFill>
                <a:latin typeface="Times New Roman" pitchFamily="18" charset="0"/>
                <a:ea typeface="宋体" pitchFamily="2" charset="-122"/>
                <a:sym typeface="+mn-ea"/>
              </a:rPr>
              <a:t>间谍软件</a:t>
            </a:r>
            <a:r>
              <a:rPr lang="zh-CN" altLang="en-US" sz="2400" b="1" dirty="0" smtClean="0">
                <a:solidFill>
                  <a:schemeClr val="bg2"/>
                </a:solidFill>
                <a:latin typeface="Times New Roman" pitchFamily="18" charset="0"/>
                <a:ea typeface="宋体" pitchFamily="2" charset="-122"/>
                <a:sym typeface="+mn-ea"/>
              </a:rPr>
              <a:t>和</a:t>
            </a:r>
            <a:r>
              <a:rPr lang="zh-CN" altLang="en-US" sz="2400" b="1" dirty="0" smtClean="0">
                <a:solidFill>
                  <a:srgbClr val="0000FF"/>
                </a:solidFill>
                <a:latin typeface="Times New Roman" pitchFamily="18" charset="0"/>
                <a:ea typeface="宋体" pitchFamily="2" charset="-122"/>
                <a:sym typeface="+mn-ea"/>
              </a:rPr>
              <a:t>广告软件</a:t>
            </a:r>
            <a:r>
              <a:rPr lang="zh-CN" altLang="en-US" sz="2400" b="1" dirty="0" smtClean="0">
                <a:solidFill>
                  <a:srgbClr val="000000"/>
                </a:solidFill>
                <a:latin typeface="Times New Roman" pitchFamily="18" charset="0"/>
                <a:ea typeface="宋体" pitchFamily="2" charset="-122"/>
                <a:sym typeface="+mn-ea"/>
              </a:rPr>
              <a:t>：秘密收集关于用户的信息</a:t>
            </a:r>
            <a:endParaRPr lang="en-US" altLang="zh-CN" sz="2400" b="1" dirty="0" smtClean="0">
              <a:solidFill>
                <a:srgbClr val="000000"/>
              </a:solidFill>
              <a:latin typeface="Times New Roman" pitchFamily="18" charset="0"/>
              <a:ea typeface="宋体" pitchFamily="2" charset="-122"/>
              <a:sym typeface="+mn-ea"/>
            </a:endParaRPr>
          </a:p>
          <a:p>
            <a:pPr marL="360000" lvl="0" indent="-360000" algn="just" fontAlgn="auto">
              <a:lnSpc>
                <a:spcPts val="4200"/>
              </a:lnSpc>
              <a:buClr>
                <a:srgbClr val="493B93"/>
              </a:buClr>
              <a:buSzPct val="90000"/>
              <a:buFont typeface="Wingdings" pitchFamily="2" charset="2"/>
              <a:buChar char="ü"/>
            </a:pPr>
            <a:r>
              <a:rPr lang="zh-CN" altLang="en-US" sz="2400" b="1" dirty="0" smtClean="0">
                <a:solidFill>
                  <a:srgbClr val="0000FF"/>
                </a:solidFill>
                <a:latin typeface="Times New Roman" pitchFamily="18" charset="0"/>
                <a:ea typeface="宋体" pitchFamily="2" charset="-122"/>
                <a:sym typeface="+mn-ea"/>
              </a:rPr>
              <a:t>零日攻击</a:t>
            </a:r>
            <a:r>
              <a:rPr lang="zh-CN" altLang="en-US" sz="2400" b="1" dirty="0" smtClean="0">
                <a:solidFill>
                  <a:schemeClr val="bg2"/>
                </a:solidFill>
                <a:latin typeface="Times New Roman" pitchFamily="18" charset="0"/>
                <a:ea typeface="宋体" pitchFamily="2" charset="-122"/>
                <a:sym typeface="+mn-ea"/>
              </a:rPr>
              <a:t>：</a:t>
            </a:r>
            <a:r>
              <a:rPr lang="zh-CN" altLang="en-US" sz="2400" b="1" dirty="0" smtClean="0">
                <a:solidFill>
                  <a:srgbClr val="000000"/>
                </a:solidFill>
                <a:latin typeface="Times New Roman" pitchFamily="18" charset="0"/>
                <a:ea typeface="宋体" pitchFamily="2" charset="-122"/>
                <a:sym typeface="+mn-ea"/>
              </a:rPr>
              <a:t>发现系统漏洞的第一时间发起的攻击</a:t>
            </a:r>
            <a:endParaRPr lang="en-US" altLang="zh-CN" sz="2400" b="1" dirty="0" smtClean="0">
              <a:solidFill>
                <a:srgbClr val="000000"/>
              </a:solidFill>
              <a:latin typeface="Times New Roman" pitchFamily="18" charset="0"/>
              <a:ea typeface="宋体" pitchFamily="2" charset="-122"/>
              <a:sym typeface="+mn-ea"/>
            </a:endParaRPr>
          </a:p>
          <a:p>
            <a:pPr marL="360000" lvl="0" indent="-360000" algn="just" fontAlgn="auto">
              <a:lnSpc>
                <a:spcPts val="4200"/>
              </a:lnSpc>
              <a:buClr>
                <a:srgbClr val="493B93"/>
              </a:buClr>
              <a:buSzPct val="90000"/>
              <a:buFont typeface="Wingdings" pitchFamily="2" charset="2"/>
              <a:buChar char="ü"/>
            </a:pPr>
            <a:r>
              <a:rPr lang="zh-CN" altLang="en-US" sz="2400" b="1" dirty="0" smtClean="0">
                <a:solidFill>
                  <a:srgbClr val="0000FF"/>
                </a:solidFill>
                <a:latin typeface="Times New Roman" pitchFamily="18" charset="0"/>
                <a:ea typeface="宋体" pitchFamily="2" charset="-122"/>
                <a:sym typeface="+mn-ea"/>
              </a:rPr>
              <a:t>黑客攻击</a:t>
            </a:r>
            <a:r>
              <a:rPr lang="zh-CN" altLang="en-US" sz="2400" b="1" dirty="0" smtClean="0">
                <a:solidFill>
                  <a:srgbClr val="000000"/>
                </a:solidFill>
                <a:latin typeface="Times New Roman" pitchFamily="18" charset="0"/>
                <a:ea typeface="宋体" pitchFamily="2" charset="-122"/>
                <a:sym typeface="+mn-ea"/>
              </a:rPr>
              <a:t>：黑客对</a:t>
            </a:r>
            <a:r>
              <a:rPr lang="zh-CN" altLang="en-US" sz="2400" b="1" dirty="0" smtClean="0">
                <a:solidFill>
                  <a:srgbClr val="FF00FF"/>
                </a:solidFill>
                <a:latin typeface="Times New Roman" pitchFamily="18" charset="0"/>
                <a:ea typeface="宋体" pitchFamily="2" charset="-122"/>
                <a:sym typeface="+mn-ea"/>
              </a:rPr>
              <a:t>用户设备</a:t>
            </a:r>
            <a:r>
              <a:rPr lang="zh-CN" altLang="en-US" sz="2400" b="1" dirty="0" smtClean="0">
                <a:solidFill>
                  <a:srgbClr val="000000"/>
                </a:solidFill>
                <a:latin typeface="Times New Roman" pitchFamily="18" charset="0"/>
                <a:ea typeface="宋体" pitchFamily="2" charset="-122"/>
                <a:sym typeface="+mn-ea"/>
              </a:rPr>
              <a:t>或</a:t>
            </a:r>
            <a:r>
              <a:rPr lang="zh-CN" altLang="en-US" sz="2400" b="1" dirty="0" smtClean="0">
                <a:solidFill>
                  <a:srgbClr val="FF00FF"/>
                </a:solidFill>
                <a:latin typeface="Times New Roman" pitchFamily="18" charset="0"/>
                <a:ea typeface="宋体" pitchFamily="2" charset="-122"/>
                <a:sym typeface="+mn-ea"/>
              </a:rPr>
              <a:t>网络资源</a:t>
            </a:r>
            <a:r>
              <a:rPr lang="zh-CN" altLang="en-US" sz="2400" b="1" dirty="0" smtClean="0">
                <a:solidFill>
                  <a:srgbClr val="000000"/>
                </a:solidFill>
                <a:latin typeface="Times New Roman" pitchFamily="18" charset="0"/>
                <a:ea typeface="宋体" pitchFamily="2" charset="-122"/>
                <a:sym typeface="+mn-ea"/>
              </a:rPr>
              <a:t>发起的攻击</a:t>
            </a:r>
            <a:endParaRPr lang="en-US" altLang="zh-CN" sz="2400" b="1" dirty="0" smtClean="0">
              <a:solidFill>
                <a:srgbClr val="000000"/>
              </a:solidFill>
              <a:latin typeface="Times New Roman" pitchFamily="18" charset="0"/>
              <a:ea typeface="宋体" pitchFamily="2" charset="-122"/>
              <a:sym typeface="+mn-ea"/>
            </a:endParaRPr>
          </a:p>
          <a:p>
            <a:pPr marL="360000" lvl="0" indent="-360000" algn="just" fontAlgn="auto">
              <a:lnSpc>
                <a:spcPts val="4200"/>
              </a:lnSpc>
              <a:buClr>
                <a:srgbClr val="493B93"/>
              </a:buClr>
              <a:buSzPct val="90000"/>
              <a:buFont typeface="Wingdings" pitchFamily="2" charset="2"/>
              <a:buChar char="ü"/>
            </a:pPr>
            <a:r>
              <a:rPr lang="zh-CN" altLang="en-US" sz="2400" b="1" dirty="0" smtClean="0">
                <a:solidFill>
                  <a:srgbClr val="0000FF"/>
                </a:solidFill>
                <a:latin typeface="Times New Roman" pitchFamily="18" charset="0"/>
                <a:ea typeface="宋体" pitchFamily="2" charset="-122"/>
                <a:sym typeface="+mn-ea"/>
              </a:rPr>
              <a:t>拒绝服务</a:t>
            </a:r>
            <a:r>
              <a:rPr lang="en-US" altLang="zh-CN" sz="2400" b="1" dirty="0" err="1" smtClean="0">
                <a:solidFill>
                  <a:srgbClr val="0000FF"/>
                </a:solidFill>
                <a:latin typeface="Times New Roman" pitchFamily="18" charset="0"/>
                <a:ea typeface="宋体" pitchFamily="2" charset="-122"/>
                <a:sym typeface="+mn-ea"/>
              </a:rPr>
              <a:t>DoS</a:t>
            </a:r>
            <a:r>
              <a:rPr lang="zh-CN" altLang="en-US" sz="2400" b="1" dirty="0" smtClean="0">
                <a:solidFill>
                  <a:srgbClr val="0000FF"/>
                </a:solidFill>
                <a:latin typeface="Times New Roman" pitchFamily="18" charset="0"/>
                <a:ea typeface="宋体" pitchFamily="2" charset="-122"/>
                <a:sym typeface="+mn-ea"/>
              </a:rPr>
              <a:t>攻击</a:t>
            </a:r>
            <a:r>
              <a:rPr lang="zh-CN" altLang="en-US" sz="2400" b="1" dirty="0" smtClean="0">
                <a:solidFill>
                  <a:srgbClr val="000000"/>
                </a:solidFill>
                <a:latin typeface="Times New Roman" pitchFamily="18" charset="0"/>
                <a:ea typeface="宋体" pitchFamily="2" charset="-122"/>
                <a:sym typeface="+mn-ea"/>
              </a:rPr>
              <a:t>：使</a:t>
            </a:r>
            <a:r>
              <a:rPr lang="zh-CN" altLang="en-US" sz="2400" b="1" dirty="0">
                <a:solidFill>
                  <a:srgbClr val="000000"/>
                </a:solidFill>
                <a:latin typeface="Times New Roman" pitchFamily="18" charset="0"/>
                <a:ea typeface="宋体" pitchFamily="2" charset="-122"/>
                <a:sym typeface="+mn-ea"/>
              </a:rPr>
              <a:t>服务器</a:t>
            </a:r>
            <a:r>
              <a:rPr lang="zh-CN" altLang="en-US" sz="2400" b="1" dirty="0" smtClean="0">
                <a:solidFill>
                  <a:srgbClr val="000000"/>
                </a:solidFill>
                <a:latin typeface="Times New Roman" pitchFamily="18" charset="0"/>
                <a:ea typeface="宋体" pitchFamily="2" charset="-122"/>
                <a:sym typeface="+mn-ea"/>
              </a:rPr>
              <a:t>上的“应用或服务”减缓或崩溃的攻击</a:t>
            </a:r>
            <a:endParaRPr lang="en-US" altLang="zh-CN" sz="2400" b="1" dirty="0" smtClean="0">
              <a:solidFill>
                <a:srgbClr val="000000"/>
              </a:solidFill>
              <a:latin typeface="Times New Roman" pitchFamily="18" charset="0"/>
              <a:ea typeface="宋体" pitchFamily="2" charset="-122"/>
              <a:sym typeface="+mn-ea"/>
            </a:endParaRPr>
          </a:p>
          <a:p>
            <a:pPr marL="360000" lvl="0" indent="-360000" algn="just" fontAlgn="auto">
              <a:lnSpc>
                <a:spcPts val="4200"/>
              </a:lnSpc>
              <a:buClr>
                <a:srgbClr val="493B93"/>
              </a:buClr>
              <a:buSzPct val="90000"/>
              <a:buFont typeface="Wingdings" pitchFamily="2" charset="2"/>
              <a:buChar char="ü"/>
            </a:pPr>
            <a:r>
              <a:rPr lang="zh-CN" altLang="en-US" sz="2400" b="1" dirty="0" smtClean="0">
                <a:solidFill>
                  <a:srgbClr val="0000FF"/>
                </a:solidFill>
                <a:latin typeface="Times New Roman" pitchFamily="18" charset="0"/>
                <a:ea typeface="宋体" pitchFamily="2" charset="-122"/>
                <a:sym typeface="+mn-ea"/>
              </a:rPr>
              <a:t>数据拦截和盗窃</a:t>
            </a:r>
            <a:r>
              <a:rPr lang="zh-CN" altLang="en-US" sz="2400" b="1" dirty="0" smtClean="0">
                <a:solidFill>
                  <a:srgbClr val="000000"/>
                </a:solidFill>
                <a:latin typeface="Times New Roman" pitchFamily="18" charset="0"/>
                <a:ea typeface="宋体" pitchFamily="2" charset="-122"/>
                <a:sym typeface="+mn-ea"/>
              </a:rPr>
              <a:t>：通过有线或无线网络捕获私人信息的攻击</a:t>
            </a:r>
            <a:endParaRPr lang="en-US" altLang="zh-CN" sz="2400" b="1" dirty="0" smtClean="0">
              <a:solidFill>
                <a:srgbClr val="000000"/>
              </a:solidFill>
              <a:latin typeface="Times New Roman" pitchFamily="18" charset="0"/>
              <a:ea typeface="宋体" pitchFamily="2" charset="-122"/>
              <a:sym typeface="+mn-ea"/>
            </a:endParaRPr>
          </a:p>
          <a:p>
            <a:pPr marL="360000" lvl="0" indent="-360000" algn="just" fontAlgn="auto">
              <a:lnSpc>
                <a:spcPts val="4200"/>
              </a:lnSpc>
              <a:buClr>
                <a:srgbClr val="493B93"/>
              </a:buClr>
              <a:buSzPct val="90000"/>
              <a:buFont typeface="Wingdings" pitchFamily="2" charset="2"/>
              <a:buChar char="ü"/>
            </a:pPr>
            <a:r>
              <a:rPr lang="zh-CN" altLang="en-US" sz="2400" b="1" dirty="0" smtClean="0">
                <a:solidFill>
                  <a:srgbClr val="0000FF"/>
                </a:solidFill>
                <a:latin typeface="Times New Roman" pitchFamily="18" charset="0"/>
                <a:ea typeface="宋体" pitchFamily="2" charset="-122"/>
                <a:sym typeface="+mn-ea"/>
              </a:rPr>
              <a:t>身份盗窃</a:t>
            </a:r>
            <a:r>
              <a:rPr lang="zh-CN" altLang="en-US" sz="2400" b="1" dirty="0" smtClean="0">
                <a:solidFill>
                  <a:srgbClr val="000000"/>
                </a:solidFill>
                <a:latin typeface="Times New Roman" pitchFamily="18" charset="0"/>
                <a:ea typeface="宋体" pitchFamily="2" charset="-122"/>
                <a:sym typeface="+mn-ea"/>
              </a:rPr>
              <a:t>：窃取用户的账号、密码来访问私人数据的攻击</a:t>
            </a:r>
            <a:endParaRPr lang="zh-CN" altLang="en-US" sz="2400" b="1" dirty="0" smtClean="0">
              <a:solidFill>
                <a:srgbClr val="435153"/>
              </a:solidFill>
              <a:latin typeface="Times New Roman" pitchFamily="18" charset="0"/>
              <a:ea typeface="宋体" pitchFamily="2" charset="-122"/>
              <a:sym typeface="+mn-ea"/>
            </a:endParaRPr>
          </a:p>
        </p:txBody>
      </p:sp>
    </p:spTree>
    <p:extLst>
      <p:ext uri="{BB962C8B-B14F-4D97-AF65-F5344CB8AC3E}">
        <p14:creationId xmlns:p14="http://schemas.microsoft.com/office/powerpoint/2010/main" val="415336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7920000" cy="720000"/>
          </a:xfrm>
        </p:spPr>
        <p:txBody>
          <a:bodyPr/>
          <a:lstStyle/>
          <a:p>
            <a:pPr fontAlgn="ctr">
              <a:lnSpc>
                <a:spcPct val="100000"/>
              </a:lnSpc>
            </a:pPr>
            <a:r>
              <a:rPr lang="zh-CN" altLang="en-US" sz="3200" b="1" dirty="0" smtClean="0">
                <a:latin typeface="Times New Roman" pitchFamily="18" charset="0"/>
                <a:ea typeface="宋体" pitchFamily="2" charset="-122"/>
              </a:rPr>
              <a:t>客户端和服务器</a:t>
            </a:r>
            <a:endParaRPr lang="zh-CN" altLang="en-US" sz="3200" b="1" dirty="0">
              <a:latin typeface="Times New Roman" pitchFamily="18" charset="0"/>
              <a:ea typeface="宋体" pitchFamily="2" charset="-122"/>
            </a:endParaRPr>
          </a:p>
        </p:txBody>
      </p:sp>
      <p:sp>
        <p:nvSpPr>
          <p:cNvPr id="2" name="矩形 1"/>
          <p:cNvSpPr/>
          <p:nvPr/>
        </p:nvSpPr>
        <p:spPr>
          <a:xfrm>
            <a:off x="432000" y="1151999"/>
            <a:ext cx="8280000" cy="4320000"/>
          </a:xfrm>
          <a:prstGeom prst="rect">
            <a:avLst/>
          </a:prstGeom>
        </p:spPr>
        <p:txBody>
          <a:bodyPr vert="horz" wrap="square" lIns="91440" tIns="45720" rIns="91440" bIns="45720" rtlCol="0" anchor="t">
            <a:noAutofit/>
          </a:bodyPr>
          <a:lstStyle/>
          <a:p>
            <a:pPr lvl="0" algn="just">
              <a:lnSpc>
                <a:spcPct val="150000"/>
              </a:lnSpc>
              <a:spcBef>
                <a:spcPts val="600"/>
              </a:spcBef>
              <a:spcAft>
                <a:spcPts val="600"/>
              </a:spcAft>
              <a:buClr>
                <a:srgbClr val="493B93"/>
              </a:buClr>
              <a:buSzPct val="90000"/>
              <a:buFont typeface="Arial" pitchFamily="34" charset="0"/>
            </a:pPr>
            <a:r>
              <a:rPr lang="zh-CN" altLang="en-US" sz="2400" b="1" dirty="0" smtClean="0">
                <a:solidFill>
                  <a:srgbClr val="FF0000"/>
                </a:solidFill>
                <a:latin typeface="Times New Roman" pitchFamily="18" charset="0"/>
                <a:ea typeface="宋体" pitchFamily="2" charset="-122"/>
                <a:sym typeface="+mn-ea"/>
              </a:rPr>
              <a:t>         </a:t>
            </a:r>
            <a:r>
              <a:rPr lang="zh-CN" altLang="en-US" sz="2400" b="1" dirty="0" smtClean="0">
                <a:solidFill>
                  <a:srgbClr val="0000FF"/>
                </a:solidFill>
                <a:latin typeface="Times New Roman" pitchFamily="18" charset="0"/>
                <a:ea typeface="宋体" pitchFamily="2" charset="-122"/>
                <a:sym typeface="+mn-ea"/>
              </a:rPr>
              <a:t>服务器</a:t>
            </a:r>
            <a:r>
              <a:rPr lang="zh-CN" altLang="en-US" sz="2400" b="1" dirty="0" smtClean="0">
                <a:solidFill>
                  <a:srgbClr val="000000"/>
                </a:solidFill>
                <a:latin typeface="Times New Roman" pitchFamily="18" charset="0"/>
                <a:ea typeface="宋体" pitchFamily="2" charset="-122"/>
                <a:sym typeface="+mn-ea"/>
              </a:rPr>
              <a:t>安装有某种</a:t>
            </a:r>
            <a:r>
              <a:rPr lang="zh-CN" altLang="en-US" sz="2400" b="1" dirty="0" smtClean="0">
                <a:solidFill>
                  <a:srgbClr val="FF0000"/>
                </a:solidFill>
                <a:latin typeface="Times New Roman" pitchFamily="18" charset="0"/>
                <a:ea typeface="宋体" pitchFamily="2" charset="-122"/>
                <a:sym typeface="+mn-ea"/>
              </a:rPr>
              <a:t>特殊软件</a:t>
            </a:r>
            <a:r>
              <a:rPr lang="zh-CN" altLang="en-US" sz="2400" b="1" dirty="0" smtClean="0">
                <a:solidFill>
                  <a:srgbClr val="000000"/>
                </a:solidFill>
                <a:latin typeface="Times New Roman" pitchFamily="18" charset="0"/>
                <a:ea typeface="宋体" pitchFamily="2" charset="-122"/>
                <a:sym typeface="+mn-ea"/>
              </a:rPr>
              <a:t>，可以为网络上</a:t>
            </a:r>
            <a:r>
              <a:rPr lang="zh-CN" altLang="en-US" sz="2400" b="1" dirty="0">
                <a:solidFill>
                  <a:srgbClr val="FF00FF"/>
                </a:solidFill>
                <a:latin typeface="Times New Roman" pitchFamily="18" charset="0"/>
                <a:ea typeface="宋体" pitchFamily="2" charset="-122"/>
                <a:sym typeface="+mn-ea"/>
              </a:rPr>
              <a:t>其它</a:t>
            </a:r>
            <a:r>
              <a:rPr lang="zh-CN" altLang="en-US" sz="2400" b="1" dirty="0" smtClean="0">
                <a:solidFill>
                  <a:srgbClr val="FF00FF"/>
                </a:solidFill>
                <a:latin typeface="Times New Roman" pitchFamily="18" charset="0"/>
                <a:ea typeface="宋体" pitchFamily="2" charset="-122"/>
                <a:sym typeface="+mn-ea"/>
              </a:rPr>
              <a:t>终端设备</a:t>
            </a:r>
            <a:r>
              <a:rPr lang="zh-CN" altLang="en-US" sz="2400" b="1" dirty="0" smtClean="0">
                <a:solidFill>
                  <a:srgbClr val="000000"/>
                </a:solidFill>
                <a:latin typeface="Times New Roman" pitchFamily="18" charset="0"/>
                <a:ea typeface="宋体" pitchFamily="2" charset="-122"/>
                <a:sym typeface="+mn-ea"/>
              </a:rPr>
              <a:t>提供信息或服务（例如</a:t>
            </a:r>
            <a:r>
              <a:rPr lang="zh-CN" altLang="en-US" sz="2400" b="1" dirty="0" smtClean="0">
                <a:solidFill>
                  <a:srgbClr val="0000FF"/>
                </a:solidFill>
                <a:latin typeface="Times New Roman" pitchFamily="18" charset="0"/>
                <a:ea typeface="宋体" pitchFamily="2" charset="-122"/>
                <a:sym typeface="+mn-ea"/>
              </a:rPr>
              <a:t>电子邮件</a:t>
            </a:r>
            <a:r>
              <a:rPr lang="zh-CN" altLang="en-US" sz="2400" b="1" dirty="0" smtClean="0">
                <a:solidFill>
                  <a:srgbClr val="000000"/>
                </a:solidFill>
                <a:latin typeface="Times New Roman" pitchFamily="18" charset="0"/>
                <a:ea typeface="宋体" pitchFamily="2" charset="-122"/>
                <a:sym typeface="+mn-ea"/>
              </a:rPr>
              <a:t>或</a:t>
            </a:r>
            <a:r>
              <a:rPr lang="zh-CN" altLang="en-US" sz="2400" b="1" dirty="0" smtClean="0">
                <a:solidFill>
                  <a:srgbClr val="0000FF"/>
                </a:solidFill>
                <a:latin typeface="Times New Roman" pitchFamily="18" charset="0"/>
                <a:ea typeface="宋体" pitchFamily="2" charset="-122"/>
                <a:sym typeface="+mn-ea"/>
              </a:rPr>
              <a:t>网页</a:t>
            </a:r>
            <a:r>
              <a:rPr lang="zh-CN" altLang="en-US" sz="2400" b="1" dirty="0" smtClean="0">
                <a:solidFill>
                  <a:srgbClr val="000000"/>
                </a:solidFill>
                <a:latin typeface="Times New Roman" pitchFamily="18" charset="0"/>
                <a:ea typeface="宋体" pitchFamily="2" charset="-122"/>
                <a:sym typeface="+mn-ea"/>
              </a:rPr>
              <a:t>）。每一项服务都需要</a:t>
            </a:r>
            <a:r>
              <a:rPr lang="zh-CN" altLang="en-US" sz="2400" b="1" dirty="0">
                <a:solidFill>
                  <a:srgbClr val="000000"/>
                </a:solidFill>
                <a:latin typeface="Times New Roman" pitchFamily="18" charset="0"/>
                <a:ea typeface="宋体" pitchFamily="2" charset="-122"/>
                <a:sym typeface="+mn-ea"/>
              </a:rPr>
              <a:t>特定</a:t>
            </a:r>
            <a:r>
              <a:rPr lang="zh-CN" altLang="en-US" sz="2400" b="1" dirty="0" smtClean="0">
                <a:solidFill>
                  <a:srgbClr val="000000"/>
                </a:solidFill>
                <a:latin typeface="Times New Roman" pitchFamily="18" charset="0"/>
                <a:ea typeface="宋体" pitchFamily="2" charset="-122"/>
                <a:sym typeface="+mn-ea"/>
              </a:rPr>
              <a:t>的</a:t>
            </a:r>
            <a:r>
              <a:rPr lang="zh-CN" altLang="en-US" sz="2400" b="1" dirty="0" smtClean="0">
                <a:solidFill>
                  <a:srgbClr val="FF0000"/>
                </a:solidFill>
                <a:latin typeface="Times New Roman" pitchFamily="18" charset="0"/>
                <a:ea typeface="宋体" pitchFamily="2" charset="-122"/>
                <a:sym typeface="+mn-ea"/>
              </a:rPr>
              <a:t>服务器软件</a:t>
            </a:r>
            <a:r>
              <a:rPr lang="zh-CN" altLang="en-US" sz="2400" b="1" dirty="0" smtClean="0">
                <a:solidFill>
                  <a:srgbClr val="000000"/>
                </a:solidFill>
                <a:latin typeface="Times New Roman" pitchFamily="18" charset="0"/>
                <a:ea typeface="宋体" pitchFamily="2" charset="-122"/>
                <a:sym typeface="+mn-ea"/>
              </a:rPr>
              <a:t>。例如，服务器必须安装</a:t>
            </a:r>
            <a:r>
              <a:rPr lang="zh-CN" altLang="en-US" sz="2400" b="1" dirty="0" smtClean="0">
                <a:solidFill>
                  <a:srgbClr val="FF00FF"/>
                </a:solidFill>
                <a:latin typeface="Times New Roman" pitchFamily="18" charset="0"/>
                <a:ea typeface="宋体" pitchFamily="2" charset="-122"/>
                <a:sym typeface="+mn-ea"/>
              </a:rPr>
              <a:t>Web服务器软件</a:t>
            </a:r>
            <a:r>
              <a:rPr lang="zh-CN" altLang="en-US" sz="2400" b="1" dirty="0" smtClean="0">
                <a:solidFill>
                  <a:srgbClr val="000000"/>
                </a:solidFill>
                <a:latin typeface="Times New Roman" pitchFamily="18" charset="0"/>
                <a:ea typeface="宋体" pitchFamily="2" charset="-122"/>
                <a:sym typeface="+mn-ea"/>
              </a:rPr>
              <a:t>才能为用户提供Web服务。</a:t>
            </a:r>
          </a:p>
          <a:p>
            <a:pPr lvl="0" algn="just">
              <a:lnSpc>
                <a:spcPct val="150000"/>
              </a:lnSpc>
              <a:spcBef>
                <a:spcPts val="600"/>
              </a:spcBef>
              <a:buClr>
                <a:srgbClr val="493B93"/>
              </a:buClr>
              <a:buSzPct val="90000"/>
              <a:buFont typeface="Arial" pitchFamily="34" charset="0"/>
            </a:pPr>
            <a:r>
              <a:rPr lang="zh-CN" altLang="en-US" sz="2400" b="1" dirty="0" smtClean="0">
                <a:solidFill>
                  <a:srgbClr val="0000FF"/>
                </a:solidFill>
                <a:latin typeface="Times New Roman" pitchFamily="18" charset="0"/>
                <a:ea typeface="宋体" pitchFamily="2" charset="-122"/>
                <a:sym typeface="+mn-ea"/>
              </a:rPr>
              <a:t>        客户端</a:t>
            </a:r>
            <a:r>
              <a:rPr lang="zh-CN" altLang="en-US" sz="2400" b="1" dirty="0" smtClean="0">
                <a:solidFill>
                  <a:srgbClr val="000000"/>
                </a:solidFill>
                <a:latin typeface="Times New Roman" pitchFamily="18" charset="0"/>
                <a:ea typeface="宋体" pitchFamily="2" charset="-122"/>
                <a:sym typeface="+mn-ea"/>
              </a:rPr>
              <a:t>安装有某种</a:t>
            </a:r>
            <a:r>
              <a:rPr lang="zh-CN" altLang="en-US" sz="2400" b="1" dirty="0" smtClean="0">
                <a:solidFill>
                  <a:srgbClr val="FF0000"/>
                </a:solidFill>
                <a:latin typeface="Times New Roman" pitchFamily="18" charset="0"/>
                <a:ea typeface="宋体" pitchFamily="2" charset="-122"/>
                <a:sym typeface="+mn-ea"/>
              </a:rPr>
              <a:t>特殊软件</a:t>
            </a:r>
            <a:r>
              <a:rPr lang="zh-CN" altLang="en-US" sz="2400" b="1" dirty="0" smtClean="0">
                <a:solidFill>
                  <a:srgbClr val="000000"/>
                </a:solidFill>
                <a:latin typeface="Times New Roman" pitchFamily="18" charset="0"/>
                <a:ea typeface="宋体" pitchFamily="2" charset="-122"/>
                <a:sym typeface="+mn-ea"/>
              </a:rPr>
              <a:t>，可向</a:t>
            </a:r>
            <a:r>
              <a:rPr lang="zh-CN" altLang="en-US" sz="2400" b="1" dirty="0" smtClean="0">
                <a:solidFill>
                  <a:srgbClr val="0000FF"/>
                </a:solidFill>
                <a:latin typeface="Times New Roman" pitchFamily="18" charset="0"/>
                <a:ea typeface="宋体" pitchFamily="2" charset="-122"/>
                <a:sym typeface="+mn-ea"/>
              </a:rPr>
              <a:t>服务器</a:t>
            </a:r>
            <a:r>
              <a:rPr lang="zh-CN" altLang="en-US" sz="2400" b="1" dirty="0" smtClean="0">
                <a:solidFill>
                  <a:srgbClr val="000000"/>
                </a:solidFill>
                <a:latin typeface="Times New Roman" pitchFamily="18" charset="0"/>
                <a:ea typeface="宋体" pitchFamily="2" charset="-122"/>
                <a:sym typeface="+mn-ea"/>
              </a:rPr>
              <a:t>请求信息以及显示所获取的信息。Web浏览器（例如Chrome或FireFox）是典型的</a:t>
            </a:r>
            <a:r>
              <a:rPr lang="zh-CN" altLang="en-US" sz="2400" b="1" dirty="0" smtClean="0">
                <a:solidFill>
                  <a:srgbClr val="0000FF"/>
                </a:solidFill>
                <a:latin typeface="Times New Roman" pitchFamily="18" charset="0"/>
                <a:ea typeface="宋体" pitchFamily="2" charset="-122"/>
                <a:sym typeface="+mn-ea"/>
              </a:rPr>
              <a:t>客户端软件</a:t>
            </a:r>
            <a:r>
              <a:rPr lang="zh-CN" altLang="en-US" sz="2400" b="1" dirty="0" smtClean="0">
                <a:solidFill>
                  <a:srgbClr val="000000"/>
                </a:solidFill>
                <a:latin typeface="Times New Roman" pitchFamily="18" charset="0"/>
                <a:ea typeface="宋体" pitchFamily="2" charset="-122"/>
                <a:sym typeface="+mn-ea"/>
              </a:rPr>
              <a:t>。</a:t>
            </a:r>
          </a:p>
        </p:txBody>
      </p:sp>
    </p:spTree>
    <p:extLst>
      <p:ext uri="{BB962C8B-B14F-4D97-AF65-F5344CB8AC3E}">
        <p14:creationId xmlns:p14="http://schemas.microsoft.com/office/powerpoint/2010/main" val="85840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7920000" cy="720000"/>
          </a:xfrm>
        </p:spPr>
        <p:txBody>
          <a:bodyPr/>
          <a:lstStyle/>
          <a:p>
            <a:pPr>
              <a:lnSpc>
                <a:spcPct val="100000"/>
              </a:lnSpc>
            </a:pPr>
            <a:r>
              <a:rPr lang="en-US" altLang="zh-CN" sz="3200" b="1" dirty="0" smtClean="0">
                <a:latin typeface="Times New Roman" pitchFamily="18" charset="0"/>
                <a:ea typeface="宋体" pitchFamily="2" charset="-122"/>
              </a:rPr>
              <a:t>1.8.2   </a:t>
            </a:r>
            <a:r>
              <a:rPr lang="zh-CN" altLang="en-US" sz="3200" b="1" dirty="0" smtClean="0">
                <a:latin typeface="Times New Roman" pitchFamily="18" charset="0"/>
                <a:ea typeface="宋体" pitchFamily="2" charset="-122"/>
              </a:rPr>
              <a:t>安全解决方案</a:t>
            </a:r>
            <a:endParaRPr lang="zh-CN" altLang="en-US" sz="3200" b="1" dirty="0">
              <a:latin typeface="Times New Roman" pitchFamily="18" charset="0"/>
              <a:ea typeface="宋体" pitchFamily="2" charset="-122"/>
            </a:endParaRPr>
          </a:p>
        </p:txBody>
      </p:sp>
      <p:sp>
        <p:nvSpPr>
          <p:cNvPr id="3" name="矩形 2"/>
          <p:cNvSpPr/>
          <p:nvPr/>
        </p:nvSpPr>
        <p:spPr>
          <a:xfrm>
            <a:off x="252000" y="1152000"/>
            <a:ext cx="8640000" cy="4896000"/>
          </a:xfrm>
          <a:prstGeom prst="rect">
            <a:avLst/>
          </a:prstGeom>
        </p:spPr>
        <p:txBody>
          <a:bodyPr vert="horz" wrap="square" lIns="91440" tIns="45720" rIns="91440" bIns="45720" rtlCol="0" anchor="t">
            <a:noAutofit/>
          </a:bodyPr>
          <a:lstStyle/>
          <a:p>
            <a:pPr lvl="0" algn="l" fontAlgn="auto">
              <a:lnSpc>
                <a:spcPts val="4200"/>
              </a:lnSpc>
              <a:buClr>
                <a:srgbClr val="493B93"/>
              </a:buClr>
              <a:buSzPct val="90000"/>
              <a:buFont typeface="Arial" pitchFamily="34" charset="0"/>
            </a:pPr>
            <a:r>
              <a:rPr lang="en-US" altLang="zh-CN" sz="2400" b="1" dirty="0" smtClean="0">
                <a:solidFill>
                  <a:srgbClr val="000000"/>
                </a:solidFill>
                <a:latin typeface="Times New Roman" pitchFamily="18" charset="0"/>
                <a:ea typeface="宋体" pitchFamily="2" charset="-122"/>
                <a:sym typeface="+mn-ea"/>
              </a:rPr>
              <a:t>1</a:t>
            </a:r>
            <a:r>
              <a:rPr lang="zh-CN" altLang="en-US" sz="2400" b="1" dirty="0" smtClean="0">
                <a:solidFill>
                  <a:srgbClr val="000000"/>
                </a:solidFill>
                <a:latin typeface="Times New Roman" pitchFamily="18" charset="0"/>
                <a:ea typeface="宋体" pitchFamily="2" charset="-122"/>
                <a:sym typeface="+mn-ea"/>
              </a:rPr>
              <a:t>、可采用的基本安全措施包括：</a:t>
            </a:r>
            <a:endParaRPr lang="en-US" altLang="zh-CN" sz="2400" b="1" dirty="0" smtClean="0">
              <a:solidFill>
                <a:srgbClr val="000000"/>
              </a:solidFill>
              <a:latin typeface="Times New Roman" pitchFamily="18" charset="0"/>
              <a:ea typeface="宋体" pitchFamily="2" charset="-122"/>
              <a:sym typeface="+mn-ea"/>
            </a:endParaRPr>
          </a:p>
          <a:p>
            <a:pPr marL="360000" lvl="0" indent="-360000" algn="l" fontAlgn="auto">
              <a:lnSpc>
                <a:spcPts val="4200"/>
              </a:lnSpc>
              <a:buClr>
                <a:srgbClr val="493B93"/>
              </a:buClr>
              <a:buSzPct val="90000"/>
              <a:buFont typeface="Wingdings" pitchFamily="2" charset="2"/>
              <a:buChar char="ü"/>
            </a:pPr>
            <a:r>
              <a:rPr lang="zh-CN" altLang="en-US" sz="2400" b="1" dirty="0" smtClean="0">
                <a:solidFill>
                  <a:srgbClr val="FF00FF"/>
                </a:solidFill>
                <a:latin typeface="Times New Roman" pitchFamily="18" charset="0"/>
                <a:ea typeface="宋体" pitchFamily="2" charset="-122"/>
                <a:sym typeface="+mn-ea"/>
              </a:rPr>
              <a:t>防病毒</a:t>
            </a:r>
            <a:r>
              <a:rPr lang="zh-CN" altLang="en-US" sz="2400" b="1" dirty="0" smtClean="0">
                <a:solidFill>
                  <a:schemeClr val="bg2"/>
                </a:solidFill>
                <a:latin typeface="Times New Roman" pitchFamily="18" charset="0"/>
                <a:ea typeface="宋体" pitchFamily="2" charset="-122"/>
                <a:sym typeface="+mn-ea"/>
              </a:rPr>
              <a:t>和</a:t>
            </a:r>
            <a:r>
              <a:rPr lang="zh-CN" altLang="en-US" sz="2400" b="1" dirty="0" smtClean="0">
                <a:solidFill>
                  <a:srgbClr val="FF00FF"/>
                </a:solidFill>
                <a:latin typeface="Times New Roman" pitchFamily="18" charset="0"/>
                <a:ea typeface="宋体" pitchFamily="2" charset="-122"/>
                <a:sym typeface="+mn-ea"/>
              </a:rPr>
              <a:t>反间谍软件 </a:t>
            </a:r>
            <a:r>
              <a:rPr lang="zh-CN" altLang="en-US" sz="2400" b="1" dirty="0" smtClean="0">
                <a:solidFill>
                  <a:srgbClr val="000000"/>
                </a:solidFill>
                <a:latin typeface="Times New Roman" pitchFamily="18" charset="0"/>
                <a:ea typeface="宋体" pitchFamily="2" charset="-122"/>
                <a:sym typeface="+mn-ea"/>
              </a:rPr>
              <a:t>：防止终端设备感染恶意软件。</a:t>
            </a:r>
            <a:endParaRPr lang="en-US" altLang="zh-CN" sz="2400" b="1" dirty="0" smtClean="0">
              <a:solidFill>
                <a:srgbClr val="000000"/>
              </a:solidFill>
              <a:latin typeface="Times New Roman" pitchFamily="18" charset="0"/>
              <a:ea typeface="宋体" pitchFamily="2" charset="-122"/>
              <a:sym typeface="+mn-ea"/>
            </a:endParaRPr>
          </a:p>
          <a:p>
            <a:pPr marL="360000" lvl="0" indent="-360000" algn="l" fontAlgn="auto">
              <a:lnSpc>
                <a:spcPts val="4200"/>
              </a:lnSpc>
              <a:buClr>
                <a:srgbClr val="493B93"/>
              </a:buClr>
              <a:buSzPct val="90000"/>
              <a:buFont typeface="Wingdings" pitchFamily="2" charset="2"/>
              <a:buChar char="ü"/>
            </a:pPr>
            <a:r>
              <a:rPr lang="zh-CN" altLang="en-US" sz="2400" b="1" dirty="0" smtClean="0">
                <a:solidFill>
                  <a:srgbClr val="FF00FF"/>
                </a:solidFill>
                <a:latin typeface="Times New Roman" pitchFamily="18" charset="0"/>
                <a:ea typeface="宋体" pitchFamily="2" charset="-122"/>
                <a:sym typeface="+mn-ea"/>
              </a:rPr>
              <a:t>防火墙过滤 </a:t>
            </a:r>
            <a:r>
              <a:rPr lang="zh-CN" altLang="en-US" sz="2400" b="1" dirty="0" smtClean="0">
                <a:solidFill>
                  <a:schemeClr val="bg2"/>
                </a:solidFill>
                <a:latin typeface="Times New Roman" pitchFamily="18" charset="0"/>
                <a:ea typeface="宋体" pitchFamily="2" charset="-122"/>
                <a:sym typeface="+mn-ea"/>
              </a:rPr>
              <a:t>：</a:t>
            </a:r>
            <a:r>
              <a:rPr lang="zh-CN" altLang="en-US" sz="2400" b="1" dirty="0" smtClean="0">
                <a:solidFill>
                  <a:srgbClr val="0000FF"/>
                </a:solidFill>
                <a:latin typeface="Times New Roman" pitchFamily="18" charset="0"/>
                <a:ea typeface="宋体" pitchFamily="2" charset="-122"/>
                <a:sym typeface="+mn-ea"/>
              </a:rPr>
              <a:t>阻止未经授权的网络访问</a:t>
            </a:r>
            <a:r>
              <a:rPr lang="zh-CN" altLang="en-US" sz="2400" b="1" dirty="0" smtClean="0">
                <a:solidFill>
                  <a:schemeClr val="bg2"/>
                </a:solidFill>
                <a:latin typeface="Times New Roman" pitchFamily="18" charset="0"/>
                <a:ea typeface="宋体" pitchFamily="2" charset="-122"/>
                <a:sym typeface="+mn-ea"/>
              </a:rPr>
              <a:t>。</a:t>
            </a:r>
            <a:r>
              <a:rPr lang="zh-CN" altLang="en-US" sz="2400" b="1" dirty="0" smtClean="0">
                <a:solidFill>
                  <a:srgbClr val="000000"/>
                </a:solidFill>
                <a:latin typeface="Times New Roman" pitchFamily="18" charset="0"/>
                <a:ea typeface="宋体" pitchFamily="2" charset="-122"/>
                <a:sym typeface="+mn-ea"/>
              </a:rPr>
              <a:t>可以是基于主机的防火墙系统，也可以是</a:t>
            </a:r>
            <a:r>
              <a:rPr lang="zh-CN" altLang="en-US" sz="2400" b="1" dirty="0" smtClean="0">
                <a:solidFill>
                  <a:srgbClr val="0000FF"/>
                </a:solidFill>
                <a:latin typeface="Times New Roman" pitchFamily="18" charset="0"/>
                <a:ea typeface="宋体" pitchFamily="2" charset="-122"/>
                <a:sym typeface="+mn-ea"/>
              </a:rPr>
              <a:t>路由器</a:t>
            </a:r>
            <a:r>
              <a:rPr lang="zh-CN" altLang="en-US" sz="2400" b="1" dirty="0" smtClean="0">
                <a:solidFill>
                  <a:srgbClr val="000000"/>
                </a:solidFill>
                <a:latin typeface="Times New Roman" pitchFamily="18" charset="0"/>
                <a:ea typeface="宋体" pitchFamily="2" charset="-122"/>
                <a:sym typeface="+mn-ea"/>
              </a:rPr>
              <a:t>上的基本过滤服务。</a:t>
            </a:r>
            <a:endParaRPr lang="en-US" altLang="zh-CN" sz="2400" b="1" dirty="0">
              <a:solidFill>
                <a:srgbClr val="435153"/>
              </a:solidFill>
              <a:latin typeface="Times New Roman" pitchFamily="18" charset="0"/>
              <a:ea typeface="宋体" pitchFamily="2" charset="-122"/>
              <a:sym typeface="+mn-ea"/>
            </a:endParaRPr>
          </a:p>
          <a:p>
            <a:pPr marL="17100" lvl="0" algn="l" fontAlgn="auto">
              <a:lnSpc>
                <a:spcPts val="4200"/>
              </a:lnSpc>
              <a:buClr>
                <a:srgbClr val="493B93"/>
              </a:buClr>
              <a:buSzPct val="90000"/>
            </a:pPr>
            <a:r>
              <a:rPr lang="en-US" altLang="zh-CN" sz="2400" b="1" dirty="0" smtClean="0">
                <a:solidFill>
                  <a:srgbClr val="435153"/>
                </a:solidFill>
                <a:latin typeface="Times New Roman" pitchFamily="18" charset="0"/>
                <a:ea typeface="宋体" pitchFamily="2" charset="-122"/>
                <a:sym typeface="+mn-ea"/>
              </a:rPr>
              <a:t>2</a:t>
            </a:r>
            <a:r>
              <a:rPr lang="zh-CN" altLang="en-US" sz="2400" b="1" dirty="0" smtClean="0">
                <a:solidFill>
                  <a:srgbClr val="435153"/>
                </a:solidFill>
                <a:latin typeface="Times New Roman" pitchFamily="18" charset="0"/>
                <a:ea typeface="宋体" pitchFamily="2" charset="-122"/>
                <a:sym typeface="+mn-ea"/>
              </a:rPr>
              <a:t>、</a:t>
            </a:r>
            <a:r>
              <a:rPr lang="zh-CN" altLang="en-US" sz="2400" b="1" dirty="0" smtClean="0">
                <a:solidFill>
                  <a:srgbClr val="0000FF"/>
                </a:solidFill>
                <a:latin typeface="Times New Roman" pitchFamily="18" charset="0"/>
                <a:ea typeface="宋体" pitchFamily="2" charset="-122"/>
                <a:sym typeface="+mn-ea"/>
              </a:rPr>
              <a:t>大型网络和企业网络</a:t>
            </a:r>
            <a:r>
              <a:rPr lang="zh-CN" altLang="en-US" sz="2400" b="1" dirty="0" smtClean="0">
                <a:solidFill>
                  <a:srgbClr val="000000"/>
                </a:solidFill>
                <a:latin typeface="Times New Roman" pitchFamily="18" charset="0"/>
                <a:ea typeface="宋体" pitchFamily="2" charset="-122"/>
                <a:sym typeface="+mn-ea"/>
              </a:rPr>
              <a:t>通常配置有更高级别的安全</a:t>
            </a:r>
            <a:r>
              <a:rPr lang="zh-CN" altLang="en-US" sz="2400" b="1" dirty="0">
                <a:solidFill>
                  <a:srgbClr val="000000"/>
                </a:solidFill>
                <a:latin typeface="Times New Roman" pitchFamily="18" charset="0"/>
                <a:ea typeface="宋体" pitchFamily="2" charset="-122"/>
                <a:sym typeface="+mn-ea"/>
              </a:rPr>
              <a:t>措施</a:t>
            </a:r>
            <a:r>
              <a:rPr lang="zh-CN" altLang="en-US" sz="2400" b="1" dirty="0" smtClean="0">
                <a:solidFill>
                  <a:srgbClr val="000000"/>
                </a:solidFill>
                <a:latin typeface="Times New Roman" pitchFamily="18" charset="0"/>
                <a:ea typeface="宋体" pitchFamily="2" charset="-122"/>
                <a:sym typeface="+mn-ea"/>
              </a:rPr>
              <a:t>：</a:t>
            </a:r>
          </a:p>
          <a:p>
            <a:pPr marL="360000" lvl="0" indent="-342900" algn="l" fontAlgn="auto">
              <a:lnSpc>
                <a:spcPts val="4200"/>
              </a:lnSpc>
              <a:buClr>
                <a:srgbClr val="493B93"/>
              </a:buClr>
              <a:buSzPct val="90000"/>
              <a:buFont typeface="Wingdings" pitchFamily="2" charset="2"/>
              <a:buChar char="ü"/>
            </a:pPr>
            <a:r>
              <a:rPr lang="zh-CN" altLang="en-US" sz="2400" b="1" dirty="0" smtClean="0">
                <a:solidFill>
                  <a:srgbClr val="000000"/>
                </a:solidFill>
                <a:latin typeface="Times New Roman" pitchFamily="18" charset="0"/>
                <a:ea typeface="宋体" pitchFamily="2" charset="-122"/>
                <a:sym typeface="+mn-ea"/>
              </a:rPr>
              <a:t>专用防火墙系统 </a:t>
            </a:r>
            <a:r>
              <a:rPr lang="zh-CN" altLang="en-US" sz="2400" b="1" dirty="0">
                <a:solidFill>
                  <a:srgbClr val="000000"/>
                </a:solidFill>
                <a:latin typeface="Times New Roman" pitchFamily="18" charset="0"/>
                <a:ea typeface="宋体" pitchFamily="2" charset="-122"/>
                <a:sym typeface="+mn-ea"/>
              </a:rPr>
              <a:t>：</a:t>
            </a:r>
            <a:r>
              <a:rPr lang="zh-CN" altLang="en-US" sz="2400" b="1" dirty="0" smtClean="0">
                <a:solidFill>
                  <a:srgbClr val="000000"/>
                </a:solidFill>
                <a:latin typeface="Times New Roman" pitchFamily="18" charset="0"/>
                <a:ea typeface="宋体" pitchFamily="2" charset="-122"/>
                <a:sym typeface="+mn-ea"/>
              </a:rPr>
              <a:t>提供更高级别的</a:t>
            </a:r>
            <a:r>
              <a:rPr lang="zh-CN" altLang="en-US" sz="2400" b="1" dirty="0" smtClean="0">
                <a:solidFill>
                  <a:srgbClr val="0000FF"/>
                </a:solidFill>
                <a:latin typeface="Times New Roman" pitchFamily="18" charset="0"/>
                <a:ea typeface="宋体" pitchFamily="2" charset="-122"/>
                <a:sym typeface="+mn-ea"/>
              </a:rPr>
              <a:t>防火墙功能</a:t>
            </a:r>
            <a:r>
              <a:rPr lang="zh-CN" altLang="en-US" sz="2400" b="1" dirty="0" smtClean="0">
                <a:solidFill>
                  <a:srgbClr val="000000"/>
                </a:solidFill>
                <a:latin typeface="Times New Roman" pitchFamily="18" charset="0"/>
                <a:ea typeface="宋体" pitchFamily="2" charset="-122"/>
                <a:sym typeface="+mn-ea"/>
              </a:rPr>
              <a:t>。</a:t>
            </a:r>
            <a:endParaRPr lang="en-US" altLang="zh-CN" sz="2400" b="1" dirty="0">
              <a:solidFill>
                <a:srgbClr val="000000"/>
              </a:solidFill>
              <a:latin typeface="Times New Roman" pitchFamily="18" charset="0"/>
              <a:ea typeface="宋体" pitchFamily="2" charset="-122"/>
              <a:sym typeface="+mn-ea"/>
            </a:endParaRPr>
          </a:p>
          <a:p>
            <a:pPr marL="360000" lvl="0" indent="-342900" algn="l" fontAlgn="auto">
              <a:lnSpc>
                <a:spcPts val="4200"/>
              </a:lnSpc>
              <a:buClr>
                <a:srgbClr val="493B93"/>
              </a:buClr>
              <a:buSzPct val="90000"/>
              <a:buFont typeface="Wingdings" pitchFamily="2" charset="2"/>
              <a:buChar char="ü"/>
            </a:pPr>
            <a:r>
              <a:rPr lang="zh-CN" altLang="en-US" sz="2400" b="1" dirty="0" smtClean="0">
                <a:solidFill>
                  <a:srgbClr val="000000"/>
                </a:solidFill>
                <a:latin typeface="Times New Roman" pitchFamily="18" charset="0"/>
                <a:ea typeface="宋体" pitchFamily="2" charset="-122"/>
                <a:sym typeface="+mn-ea"/>
              </a:rPr>
              <a:t>访问控制列表（ACL）：进一步过滤访问和流量转发。</a:t>
            </a:r>
            <a:endParaRPr lang="en-US" altLang="zh-CN" sz="2400" b="1" dirty="0" smtClean="0">
              <a:solidFill>
                <a:srgbClr val="000000"/>
              </a:solidFill>
              <a:latin typeface="Times New Roman" pitchFamily="18" charset="0"/>
              <a:ea typeface="宋体" pitchFamily="2" charset="-122"/>
              <a:sym typeface="+mn-ea"/>
            </a:endParaRPr>
          </a:p>
          <a:p>
            <a:pPr marL="360000" lvl="0" indent="-342900" algn="l" fontAlgn="auto">
              <a:lnSpc>
                <a:spcPts val="4200"/>
              </a:lnSpc>
              <a:buClr>
                <a:srgbClr val="493B93"/>
              </a:buClr>
              <a:buSzPct val="90000"/>
              <a:buFont typeface="Wingdings" pitchFamily="2" charset="2"/>
              <a:buChar char="ü"/>
            </a:pPr>
            <a:r>
              <a:rPr lang="zh-CN" altLang="en-US" sz="2400" b="1" dirty="0" smtClean="0">
                <a:solidFill>
                  <a:srgbClr val="000000"/>
                </a:solidFill>
                <a:latin typeface="Times New Roman" pitchFamily="18" charset="0"/>
                <a:ea typeface="宋体" pitchFamily="2" charset="-122"/>
                <a:sym typeface="+mn-ea"/>
              </a:rPr>
              <a:t>入侵防御系统（IPS）：识别快速扩散的威胁，如</a:t>
            </a:r>
            <a:r>
              <a:rPr lang="zh-CN" altLang="en-US" sz="2400" b="1" dirty="0" smtClean="0">
                <a:solidFill>
                  <a:srgbClr val="0000FF"/>
                </a:solidFill>
                <a:latin typeface="Times New Roman" pitchFamily="18" charset="0"/>
                <a:ea typeface="宋体" pitchFamily="2" charset="-122"/>
                <a:sym typeface="+mn-ea"/>
              </a:rPr>
              <a:t>零日攻击</a:t>
            </a:r>
            <a:r>
              <a:rPr lang="zh-CN" altLang="en-US" sz="2400" b="1" dirty="0" smtClean="0">
                <a:solidFill>
                  <a:srgbClr val="000000"/>
                </a:solidFill>
                <a:latin typeface="Times New Roman" pitchFamily="18" charset="0"/>
                <a:ea typeface="宋体" pitchFamily="2" charset="-122"/>
                <a:sym typeface="+mn-ea"/>
              </a:rPr>
              <a:t>。</a:t>
            </a:r>
            <a:endParaRPr lang="en-US" altLang="zh-CN" sz="2400" b="1" dirty="0" smtClean="0">
              <a:solidFill>
                <a:srgbClr val="000000"/>
              </a:solidFill>
              <a:latin typeface="Times New Roman" pitchFamily="18" charset="0"/>
              <a:ea typeface="宋体" pitchFamily="2" charset="-122"/>
              <a:sym typeface="+mn-ea"/>
            </a:endParaRPr>
          </a:p>
          <a:p>
            <a:pPr marL="360000" lvl="0" indent="-342900" algn="l" fontAlgn="auto">
              <a:lnSpc>
                <a:spcPts val="4200"/>
              </a:lnSpc>
              <a:buClr>
                <a:srgbClr val="493B93"/>
              </a:buClr>
              <a:buSzPct val="90000"/>
              <a:buFont typeface="Wingdings" pitchFamily="2" charset="2"/>
              <a:buChar char="ü"/>
            </a:pPr>
            <a:r>
              <a:rPr lang="zh-CN" altLang="en-US" sz="2400" b="1" dirty="0" smtClean="0">
                <a:solidFill>
                  <a:schemeClr val="bg2"/>
                </a:solidFill>
                <a:latin typeface="Times New Roman" pitchFamily="18" charset="0"/>
                <a:ea typeface="宋体" pitchFamily="2" charset="-122"/>
                <a:sym typeface="+mn-ea"/>
              </a:rPr>
              <a:t>虚拟专用网络（VPN）：为远程员工提供安全访问。</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7920000" cy="720000"/>
          </a:xfrm>
        </p:spPr>
        <p:txBody>
          <a:bodyPr/>
          <a:lstStyle/>
          <a:p>
            <a:pPr fontAlgn="ctr">
              <a:lnSpc>
                <a:spcPct val="100000"/>
              </a:lnSpc>
            </a:pPr>
            <a:r>
              <a:rPr lang="zh-CN" altLang="en-US" sz="3200" b="1" dirty="0" smtClean="0">
                <a:latin typeface="Times New Roman" pitchFamily="18" charset="0"/>
                <a:ea typeface="宋体" pitchFamily="2" charset="-122"/>
              </a:rPr>
              <a:t>客户端和服务器</a:t>
            </a:r>
            <a:endParaRPr lang="zh-CN" altLang="en-US" sz="3200" b="1" dirty="0">
              <a:latin typeface="Times New Roman" pitchFamily="18" charset="0"/>
              <a:ea typeface="宋体" pitchFamily="2" charset="-122"/>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84000" y="1260000"/>
            <a:ext cx="5923810" cy="3438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432000" y="4824000"/>
            <a:ext cx="8280000" cy="1224000"/>
          </a:xfrm>
          <a:prstGeom prst="rect">
            <a:avLst/>
          </a:prstGeom>
        </p:spPr>
        <p:txBody>
          <a:bodyPr vert="horz" wrap="square" lIns="91440" tIns="45720" rIns="91440" bIns="45720" rtlCol="0" anchor="t">
            <a:noAutofit/>
          </a:bodyPr>
          <a:lstStyle/>
          <a:p>
            <a:pPr lvl="0" algn="just">
              <a:lnSpc>
                <a:spcPct val="150000"/>
              </a:lnSpc>
              <a:buClr>
                <a:srgbClr val="493B93"/>
              </a:buClr>
              <a:buSzPct val="90000"/>
              <a:buFont typeface="Arial" pitchFamily="34" charset="0"/>
            </a:pPr>
            <a:r>
              <a:rPr lang="zh-CN" altLang="en-US" sz="2400" b="1" dirty="0" smtClean="0">
                <a:solidFill>
                  <a:srgbClr val="0000FF"/>
                </a:solidFill>
                <a:latin typeface="Times New Roman" pitchFamily="18" charset="0"/>
                <a:ea typeface="宋体" charset="0"/>
                <a:sym typeface="+mn-ea"/>
              </a:rPr>
              <a:t>基础架构网络</a:t>
            </a:r>
            <a:r>
              <a:rPr lang="zh-CN" altLang="en-US" sz="2400" b="1" dirty="0" smtClean="0">
                <a:solidFill>
                  <a:srgbClr val="000000"/>
                </a:solidFill>
                <a:latin typeface="Times New Roman" pitchFamily="18" charset="0"/>
                <a:ea typeface="宋体" charset="0"/>
                <a:sym typeface="+mn-ea"/>
              </a:rPr>
              <a:t>：由</a:t>
            </a:r>
            <a:r>
              <a:rPr lang="zh-CN" altLang="en-US" sz="2400" b="1" dirty="0" smtClean="0">
                <a:solidFill>
                  <a:srgbClr val="0000FF"/>
                </a:solidFill>
                <a:latin typeface="Times New Roman" pitchFamily="18" charset="0"/>
                <a:ea typeface="宋体" charset="0"/>
                <a:sym typeface="+mn-ea"/>
              </a:rPr>
              <a:t>中间设备</a:t>
            </a:r>
            <a:r>
              <a:rPr lang="zh-CN" altLang="en-US" sz="2400" b="1" dirty="0" smtClean="0">
                <a:solidFill>
                  <a:srgbClr val="000000"/>
                </a:solidFill>
                <a:latin typeface="Times New Roman" pitchFamily="18" charset="0"/>
                <a:ea typeface="宋体" charset="0"/>
                <a:sym typeface="+mn-ea"/>
              </a:rPr>
              <a:t>（交换机、路由器、接入点）将</a:t>
            </a:r>
            <a:r>
              <a:rPr lang="zh-CN" altLang="en-US" sz="2400" b="1" dirty="0" smtClean="0">
                <a:solidFill>
                  <a:srgbClr val="0000FF"/>
                </a:solidFill>
                <a:latin typeface="Times New Roman" pitchFamily="18" charset="0"/>
                <a:ea typeface="宋体" charset="0"/>
                <a:sym typeface="+mn-ea"/>
              </a:rPr>
              <a:t>终端设备</a:t>
            </a:r>
            <a:r>
              <a:rPr lang="zh-CN" altLang="en-US" sz="2400" b="1" dirty="0" smtClean="0">
                <a:solidFill>
                  <a:srgbClr val="000000"/>
                </a:solidFill>
                <a:latin typeface="Times New Roman" pitchFamily="18" charset="0"/>
                <a:ea typeface="宋体" charset="0"/>
                <a:sym typeface="+mn-ea"/>
              </a:rPr>
              <a:t>（服务器、</a:t>
            </a:r>
            <a:r>
              <a:rPr lang="zh-CN" altLang="en-US" sz="2400" b="1" dirty="0">
                <a:solidFill>
                  <a:srgbClr val="000000"/>
                </a:solidFill>
                <a:latin typeface="Times New Roman" pitchFamily="18" charset="0"/>
                <a:ea typeface="宋体" charset="0"/>
                <a:sym typeface="+mn-ea"/>
              </a:rPr>
              <a:t>客户端</a:t>
            </a:r>
            <a:r>
              <a:rPr lang="zh-CN" altLang="en-US" sz="2400" b="1" dirty="0" smtClean="0">
                <a:solidFill>
                  <a:srgbClr val="000000"/>
                </a:solidFill>
                <a:latin typeface="Times New Roman" pitchFamily="18" charset="0"/>
                <a:ea typeface="宋体" charset="0"/>
                <a:sym typeface="+mn-ea"/>
              </a:rPr>
              <a:t>）互连而成的网络。</a:t>
            </a:r>
          </a:p>
        </p:txBody>
      </p:sp>
    </p:spTree>
    <p:extLst>
      <p:ext uri="{BB962C8B-B14F-4D97-AF65-F5344CB8AC3E}">
        <p14:creationId xmlns:p14="http://schemas.microsoft.com/office/powerpoint/2010/main" val="26788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12000" y="1224000"/>
            <a:ext cx="6020675" cy="37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32000" y="5184000"/>
            <a:ext cx="8280000" cy="1152000"/>
          </a:xfrm>
          <a:prstGeom prst="rect">
            <a:avLst/>
          </a:prstGeom>
        </p:spPr>
        <p:txBody>
          <a:bodyPr vert="horz" wrap="square" lIns="91440" tIns="45720" rIns="91440" bIns="45720" rtlCol="0" anchor="t">
            <a:noAutofit/>
          </a:bodyPr>
          <a:lstStyle/>
          <a:p>
            <a:pPr lvl="0" algn="just">
              <a:lnSpc>
                <a:spcPct val="130000"/>
              </a:lnSpc>
              <a:spcBef>
                <a:spcPts val="600"/>
              </a:spcBef>
              <a:buClr>
                <a:srgbClr val="493B93"/>
              </a:buClr>
              <a:buSzPct val="90000"/>
              <a:buFont typeface="Arial" pitchFamily="34" charset="0"/>
            </a:pPr>
            <a:r>
              <a:rPr lang="zh-CN" altLang="en-US" sz="2400" b="1" dirty="0" smtClean="0">
                <a:solidFill>
                  <a:srgbClr val="0000FF"/>
                </a:solidFill>
                <a:latin typeface="Times New Roman" pitchFamily="18" charset="0"/>
                <a:ea typeface="宋体" pitchFamily="2" charset="-122"/>
              </a:rPr>
              <a:t>对等网络</a:t>
            </a:r>
            <a:r>
              <a:rPr lang="zh-CN" altLang="en-US" sz="2400" b="1" dirty="0" smtClean="0">
                <a:solidFill>
                  <a:schemeClr val="bg2"/>
                </a:solidFill>
                <a:latin typeface="Times New Roman" pitchFamily="18" charset="0"/>
                <a:ea typeface="宋体" pitchFamily="2" charset="-122"/>
              </a:rPr>
              <a:t>：多台</a:t>
            </a:r>
            <a:r>
              <a:rPr lang="en-US" altLang="zh-CN" sz="2400" b="1" dirty="0" smtClean="0">
                <a:solidFill>
                  <a:schemeClr val="bg2"/>
                </a:solidFill>
                <a:latin typeface="Times New Roman" pitchFamily="18" charset="0"/>
                <a:ea typeface="宋体" pitchFamily="2" charset="-122"/>
              </a:rPr>
              <a:t>PC</a:t>
            </a:r>
            <a:r>
              <a:rPr lang="zh-CN" altLang="en-US" sz="2400" b="1" dirty="0" smtClean="0">
                <a:solidFill>
                  <a:schemeClr val="bg2"/>
                </a:solidFill>
                <a:latin typeface="Times New Roman" pitchFamily="18" charset="0"/>
                <a:ea typeface="宋体" pitchFamily="2" charset="-122"/>
              </a:rPr>
              <a:t>直接互连，没有中间设备。</a:t>
            </a:r>
            <a:endParaRPr lang="en-US" altLang="zh-CN" sz="2400" b="1" dirty="0" smtClean="0">
              <a:solidFill>
                <a:schemeClr val="bg2"/>
              </a:solidFill>
              <a:ea typeface="宋体" charset="0"/>
              <a:sym typeface="+mn-ea"/>
            </a:endParaRPr>
          </a:p>
          <a:p>
            <a:pPr lvl="0" algn="just">
              <a:lnSpc>
                <a:spcPct val="130000"/>
              </a:lnSpc>
              <a:spcBef>
                <a:spcPts val="600"/>
              </a:spcBef>
              <a:buClr>
                <a:srgbClr val="493B93"/>
              </a:buClr>
              <a:buSzPct val="90000"/>
              <a:buFont typeface="Arial" pitchFamily="34" charset="0"/>
            </a:pPr>
            <a:r>
              <a:rPr lang="zh-CN" altLang="en-US" sz="2400" b="1" dirty="0" smtClean="0">
                <a:solidFill>
                  <a:srgbClr val="000000"/>
                </a:solidFill>
                <a:ea typeface="宋体" charset="0"/>
                <a:sym typeface="+mn-ea"/>
              </a:rPr>
              <a:t>对等网络中的许多计算机</a:t>
            </a:r>
            <a:r>
              <a:rPr lang="zh-CN" altLang="en-US" sz="2400" b="1" dirty="0" smtClean="0">
                <a:solidFill>
                  <a:srgbClr val="FF0000"/>
                </a:solidFill>
                <a:ea typeface="宋体" charset="0"/>
                <a:sym typeface="+mn-ea"/>
              </a:rPr>
              <a:t>既是服务器又是客户端</a:t>
            </a:r>
            <a:r>
              <a:rPr lang="zh-CN" altLang="en-US" sz="2400" b="1" dirty="0" smtClean="0">
                <a:solidFill>
                  <a:srgbClr val="000000"/>
                </a:solidFill>
                <a:ea typeface="宋体" charset="0"/>
                <a:sym typeface="+mn-ea"/>
              </a:rPr>
              <a:t>。</a:t>
            </a:r>
            <a:endParaRPr lang="zh-CN" altLang="en-US" sz="2400" b="1" dirty="0" smtClean="0">
              <a:solidFill>
                <a:srgbClr val="0000FF"/>
              </a:solidFill>
              <a:ea typeface="宋体" charset="0"/>
              <a:sym typeface="+mn-ea"/>
            </a:endParaRPr>
          </a:p>
        </p:txBody>
      </p:sp>
      <p:sp>
        <p:nvSpPr>
          <p:cNvPr id="6" name="Title 11"/>
          <p:cNvSpPr>
            <a:spLocks noGrp="1"/>
          </p:cNvSpPr>
          <p:nvPr>
            <p:ph type="title"/>
          </p:nvPr>
        </p:nvSpPr>
        <p:spPr>
          <a:xfrm>
            <a:off x="360000" y="360000"/>
            <a:ext cx="7920000" cy="720000"/>
          </a:xfrm>
        </p:spPr>
        <p:txBody>
          <a:bodyPr/>
          <a:lstStyle/>
          <a:p>
            <a:pPr fontAlgn="ctr">
              <a:lnSpc>
                <a:spcPct val="100000"/>
              </a:lnSpc>
            </a:pPr>
            <a:r>
              <a:rPr lang="en-US" altLang="zh-CN" sz="3200" b="1" dirty="0" smtClean="0">
                <a:latin typeface="Times New Roman" pitchFamily="18" charset="0"/>
                <a:ea typeface="宋体" pitchFamily="2" charset="-122"/>
              </a:rPr>
              <a:t>1.2.</a:t>
            </a:r>
            <a:r>
              <a:rPr lang="en-US" altLang="zh-CN" sz="3200" b="1" dirty="0">
                <a:latin typeface="Times New Roman" pitchFamily="18" charset="0"/>
                <a:ea typeface="宋体" pitchFamily="2" charset="-122"/>
              </a:rPr>
              <a:t>2</a:t>
            </a:r>
            <a:r>
              <a:rPr lang="en-US" altLang="zh-CN" sz="3200" b="1" dirty="0" smtClean="0">
                <a:latin typeface="Times New Roman" pitchFamily="18" charset="0"/>
                <a:ea typeface="宋体" pitchFamily="2" charset="-122"/>
              </a:rPr>
              <a:t>   </a:t>
            </a:r>
            <a:r>
              <a:rPr lang="zh-CN" altLang="en-US" sz="3200" b="1" dirty="0" smtClean="0">
                <a:latin typeface="Times New Roman" pitchFamily="18" charset="0"/>
                <a:ea typeface="宋体" pitchFamily="2" charset="-122"/>
              </a:rPr>
              <a:t>点对点（对等网络）</a:t>
            </a:r>
            <a:endParaRPr lang="zh-CN" altLang="en-US" sz="3200" b="1" dirty="0">
              <a:latin typeface="Times New Roman" pitchFamily="18" charset="0"/>
              <a:ea typeface="宋体" pitchFamily="2" charset="-122"/>
            </a:endParaRPr>
          </a:p>
        </p:txBody>
      </p:sp>
    </p:spTree>
    <p:extLst>
      <p:ext uri="{BB962C8B-B14F-4D97-AF65-F5344CB8AC3E}">
        <p14:creationId xmlns:p14="http://schemas.microsoft.com/office/powerpoint/2010/main" val="17761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7920000" cy="720000"/>
          </a:xfrm>
        </p:spPr>
        <p:txBody>
          <a:bodyPr/>
          <a:lstStyle/>
          <a:p>
            <a:pPr fontAlgn="t">
              <a:lnSpc>
                <a:spcPct val="100000"/>
              </a:lnSpc>
            </a:pPr>
            <a:r>
              <a:rPr lang="en-US" altLang="zh-CN" sz="3200" b="1" dirty="0" smtClean="0">
                <a:latin typeface="Times New Roman" pitchFamily="18" charset="0"/>
                <a:ea typeface="宋体" pitchFamily="2" charset="-122"/>
              </a:rPr>
              <a:t>1.2.3   </a:t>
            </a:r>
            <a:r>
              <a:rPr lang="zh-CN" altLang="en-US" sz="3200" b="1" dirty="0" smtClean="0">
                <a:latin typeface="Times New Roman" pitchFamily="18" charset="0"/>
                <a:ea typeface="宋体" pitchFamily="2" charset="-122"/>
              </a:rPr>
              <a:t>终端设备</a:t>
            </a:r>
            <a:endParaRPr lang="zh-CN" altLang="en-US" sz="3200" b="1" dirty="0">
              <a:latin typeface="Times New Roman" pitchFamily="18" charset="0"/>
              <a:ea typeface="宋体" pitchFamily="2"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6000" y="3384000"/>
            <a:ext cx="7899048" cy="2253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360000" y="1080000"/>
            <a:ext cx="8280000" cy="2160000"/>
          </a:xfrm>
          <a:prstGeom prst="rect">
            <a:avLst/>
          </a:prstGeom>
        </p:spPr>
        <p:txBody>
          <a:bodyPr vert="horz" wrap="square" lIns="91440" tIns="45720" rIns="91440" bIns="45720" rtlCol="0" anchor="t">
            <a:noAutofit/>
          </a:bodyPr>
          <a:lstStyle/>
          <a:p>
            <a:pPr lvl="0" algn="just">
              <a:lnSpc>
                <a:spcPct val="150000"/>
              </a:lnSpc>
              <a:spcBef>
                <a:spcPts val="1440"/>
              </a:spcBef>
              <a:buClr>
                <a:srgbClr val="493B93"/>
              </a:buClr>
              <a:buSzPct val="90000"/>
              <a:buFont typeface="Arial" pitchFamily="34" charset="0"/>
            </a:pPr>
            <a:r>
              <a:rPr lang="zh-CN" altLang="en-US" sz="2400" b="1" dirty="0" smtClean="0">
                <a:solidFill>
                  <a:srgbClr val="FF0000"/>
                </a:solidFill>
                <a:latin typeface="黑体" charset="0"/>
                <a:ea typeface="黑体" charset="0"/>
                <a:sym typeface="+mn-ea"/>
              </a:rPr>
              <a:t>    </a:t>
            </a:r>
            <a:r>
              <a:rPr lang="zh-CN" altLang="en-US" sz="2400" b="1" dirty="0" smtClean="0">
                <a:solidFill>
                  <a:srgbClr val="FF0000"/>
                </a:solidFill>
                <a:latin typeface="Times New Roman" pitchFamily="18" charset="0"/>
                <a:ea typeface="宋体" pitchFamily="2" charset="-122"/>
                <a:sym typeface="+mn-ea"/>
              </a:rPr>
              <a:t>终端设备</a:t>
            </a:r>
            <a:r>
              <a:rPr lang="zh-CN" altLang="en-US" sz="2400" b="1" dirty="0" smtClean="0">
                <a:solidFill>
                  <a:srgbClr val="000000"/>
                </a:solidFill>
                <a:latin typeface="Times New Roman" pitchFamily="18" charset="0"/>
                <a:ea typeface="宋体" pitchFamily="2" charset="-122"/>
                <a:sym typeface="+mn-ea"/>
              </a:rPr>
              <a:t>是通过网络传输消息的</a:t>
            </a:r>
            <a:r>
              <a:rPr lang="zh-CN" altLang="en-US" sz="2400" b="1" dirty="0" smtClean="0">
                <a:solidFill>
                  <a:srgbClr val="0000FF"/>
                </a:solidFill>
                <a:latin typeface="Times New Roman" pitchFamily="18" charset="0"/>
                <a:ea typeface="宋体" pitchFamily="2" charset="-122"/>
                <a:sym typeface="+mn-ea"/>
              </a:rPr>
              <a:t>源</a:t>
            </a:r>
            <a:r>
              <a:rPr lang="zh-CN" altLang="en-US" sz="2400" b="1" dirty="0" smtClean="0">
                <a:solidFill>
                  <a:schemeClr val="bg2"/>
                </a:solidFill>
                <a:latin typeface="Times New Roman" pitchFamily="18" charset="0"/>
                <a:ea typeface="宋体" pitchFamily="2" charset="-122"/>
                <a:sym typeface="+mn-ea"/>
              </a:rPr>
              <a:t>或</a:t>
            </a:r>
            <a:r>
              <a:rPr lang="zh-CN" altLang="en-US" sz="2400" b="1" dirty="0" smtClean="0">
                <a:solidFill>
                  <a:srgbClr val="0000FF"/>
                </a:solidFill>
                <a:latin typeface="Times New Roman" pitchFamily="18" charset="0"/>
                <a:ea typeface="宋体" pitchFamily="2" charset="-122"/>
                <a:sym typeface="+mn-ea"/>
              </a:rPr>
              <a:t>目的地</a:t>
            </a:r>
            <a:r>
              <a:rPr lang="zh-CN" altLang="en-US" sz="2400" b="1" dirty="0" smtClean="0">
                <a:solidFill>
                  <a:srgbClr val="000000"/>
                </a:solidFill>
                <a:latin typeface="Times New Roman" pitchFamily="18" charset="0"/>
                <a:ea typeface="宋体" pitchFamily="2" charset="-122"/>
                <a:sym typeface="+mn-ea"/>
              </a:rPr>
              <a:t>。为了区分不同的终端设备，网络中的</a:t>
            </a:r>
            <a:r>
              <a:rPr lang="zh-CN" altLang="en-US" sz="2400" b="1" dirty="0" smtClean="0">
                <a:solidFill>
                  <a:srgbClr val="FF00FF"/>
                </a:solidFill>
                <a:latin typeface="Times New Roman" pitchFamily="18" charset="0"/>
                <a:ea typeface="宋体" pitchFamily="2" charset="-122"/>
                <a:sym typeface="+mn-ea"/>
              </a:rPr>
              <a:t>每台终端设备</a:t>
            </a:r>
            <a:r>
              <a:rPr lang="zh-CN" altLang="en-US" sz="2400" b="1" dirty="0" smtClean="0">
                <a:solidFill>
                  <a:srgbClr val="000000"/>
                </a:solidFill>
                <a:latin typeface="Times New Roman" pitchFamily="18" charset="0"/>
                <a:ea typeface="宋体" pitchFamily="2" charset="-122"/>
                <a:sym typeface="+mn-ea"/>
              </a:rPr>
              <a:t>都用</a:t>
            </a:r>
            <a:r>
              <a:rPr lang="zh-CN" altLang="en-US" sz="2400" b="1" dirty="0" smtClean="0">
                <a:solidFill>
                  <a:srgbClr val="0000FF"/>
                </a:solidFill>
                <a:latin typeface="Times New Roman" pitchFamily="18" charset="0"/>
                <a:ea typeface="宋体" pitchFamily="2" charset="-122"/>
                <a:sym typeface="+mn-ea"/>
              </a:rPr>
              <a:t>地址</a:t>
            </a:r>
            <a:r>
              <a:rPr lang="zh-CN" altLang="en-US" sz="2400" b="1" dirty="0" smtClean="0">
                <a:solidFill>
                  <a:srgbClr val="000000"/>
                </a:solidFill>
                <a:latin typeface="Times New Roman" pitchFamily="18" charset="0"/>
                <a:ea typeface="宋体" pitchFamily="2" charset="-122"/>
                <a:sym typeface="+mn-ea"/>
              </a:rPr>
              <a:t>加以标识。当一台终端设备发起通信时，会使用</a:t>
            </a:r>
            <a:r>
              <a:rPr lang="zh-CN" altLang="en-US" sz="2400" b="1" dirty="0" smtClean="0">
                <a:solidFill>
                  <a:srgbClr val="0000FF"/>
                </a:solidFill>
                <a:latin typeface="Times New Roman" pitchFamily="18" charset="0"/>
                <a:ea typeface="宋体" pitchFamily="2" charset="-122"/>
                <a:sym typeface="+mn-ea"/>
              </a:rPr>
              <a:t>目的终端设备</a:t>
            </a:r>
            <a:r>
              <a:rPr lang="zh-CN" altLang="en-US" sz="2400" b="1" dirty="0" smtClean="0">
                <a:solidFill>
                  <a:srgbClr val="000000"/>
                </a:solidFill>
                <a:latin typeface="Times New Roman" pitchFamily="18" charset="0"/>
                <a:ea typeface="宋体" pitchFamily="2" charset="-122"/>
                <a:sym typeface="+mn-ea"/>
              </a:rPr>
              <a:t>的地址来指定应该将消息发送到哪里。</a:t>
            </a:r>
          </a:p>
        </p:txBody>
      </p:sp>
      <p:sp>
        <p:nvSpPr>
          <p:cNvPr id="4" name="TextBox 3"/>
          <p:cNvSpPr txBox="1"/>
          <p:nvPr/>
        </p:nvSpPr>
        <p:spPr>
          <a:xfrm>
            <a:off x="5940000" y="5544000"/>
            <a:ext cx="3060000" cy="830997"/>
          </a:xfrm>
          <a:prstGeom prst="rect">
            <a:avLst/>
          </a:prstGeom>
          <a:noFill/>
        </p:spPr>
        <p:txBody>
          <a:bodyPr wrap="square" rtlCol="0">
            <a:spAutoFit/>
          </a:bodyPr>
          <a:lstStyle/>
          <a:p>
            <a:pPr algn="ctr">
              <a:lnSpc>
                <a:spcPct val="120000"/>
              </a:lnSpc>
            </a:pPr>
            <a:r>
              <a:rPr lang="zh-CN" altLang="en-US" sz="2000" b="1" dirty="0" smtClean="0">
                <a:solidFill>
                  <a:srgbClr val="0000FF"/>
                </a:solidFill>
                <a:effectLst>
                  <a:outerShdw blurRad="38100" dist="38100" dir="2700000" algn="tl">
                    <a:srgbClr val="000000">
                      <a:alpha val="43137"/>
                    </a:srgbClr>
                  </a:outerShdw>
                </a:effectLst>
              </a:rPr>
              <a:t>网真端点</a:t>
            </a:r>
            <a:r>
              <a:rPr lang="zh-CN" altLang="en-US" sz="2000" b="1" dirty="0" smtClean="0">
                <a:solidFill>
                  <a:srgbClr val="000000"/>
                </a:solidFill>
                <a:effectLst>
                  <a:outerShdw blurRad="38100" dist="38100" dir="2700000" algn="tl">
                    <a:srgbClr val="000000">
                      <a:alpha val="43137"/>
                    </a:srgbClr>
                  </a:outerShdw>
                </a:effectLst>
              </a:rPr>
              <a:t>：安装有音视频</a:t>
            </a:r>
            <a:endParaRPr lang="en-US" altLang="zh-CN" sz="2000" b="1" dirty="0" smtClean="0">
              <a:solidFill>
                <a:srgbClr val="000000"/>
              </a:solidFill>
              <a:effectLst>
                <a:outerShdw blurRad="38100" dist="38100" dir="2700000" algn="tl">
                  <a:srgbClr val="000000">
                    <a:alpha val="43137"/>
                  </a:srgbClr>
                </a:outerShdw>
              </a:effectLst>
            </a:endParaRPr>
          </a:p>
          <a:p>
            <a:pPr algn="ctr">
              <a:lnSpc>
                <a:spcPct val="120000"/>
              </a:lnSpc>
            </a:pPr>
            <a:r>
              <a:rPr lang="zh-CN" altLang="en-US" sz="2000" b="1" dirty="0" smtClean="0">
                <a:solidFill>
                  <a:srgbClr val="000000"/>
                </a:solidFill>
                <a:effectLst>
                  <a:outerShdw blurRad="38100" dist="38100" dir="2700000" algn="tl">
                    <a:srgbClr val="000000">
                      <a:alpha val="43137"/>
                    </a:srgbClr>
                  </a:outerShdw>
                </a:effectLst>
              </a:rPr>
              <a:t>交互系统的终端设备</a:t>
            </a:r>
            <a:endParaRPr lang="zh-CN" altLang="en-US" sz="2000" b="1" dirty="0">
              <a:solidFill>
                <a:srgbClr val="0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8167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60000" y="360000"/>
            <a:ext cx="7920000" cy="720000"/>
          </a:xfrm>
        </p:spPr>
        <p:txBody>
          <a:bodyPr/>
          <a:lstStyle/>
          <a:p>
            <a:pPr fontAlgn="t">
              <a:lnSpc>
                <a:spcPct val="100000"/>
              </a:lnSpc>
            </a:pPr>
            <a:r>
              <a:rPr lang="en-US" altLang="zh-CN" sz="3200" b="1" dirty="0" smtClean="0">
                <a:latin typeface="Times New Roman" pitchFamily="18" charset="0"/>
                <a:ea typeface="宋体" pitchFamily="2" charset="-122"/>
              </a:rPr>
              <a:t>1.2.3   </a:t>
            </a:r>
            <a:r>
              <a:rPr lang="zh-CN" altLang="en-US" sz="3200" b="1" dirty="0" smtClean="0">
                <a:latin typeface="Times New Roman" pitchFamily="18" charset="0"/>
                <a:ea typeface="宋体" pitchFamily="2" charset="-122"/>
              </a:rPr>
              <a:t>终端设备</a:t>
            </a:r>
            <a:endParaRPr lang="zh-CN" altLang="en-US" sz="3200" b="1" dirty="0">
              <a:latin typeface="Times New Roman" pitchFamily="18" charset="0"/>
              <a:ea typeface="宋体" pitchFamily="2" charset="-122"/>
            </a:endParaRPr>
          </a:p>
        </p:txBody>
      </p:sp>
      <p:grpSp>
        <p:nvGrpSpPr>
          <p:cNvPr id="16" name="组合 15"/>
          <p:cNvGrpSpPr/>
          <p:nvPr/>
        </p:nvGrpSpPr>
        <p:grpSpPr>
          <a:xfrm>
            <a:off x="936000" y="1368000"/>
            <a:ext cx="7215187" cy="3771900"/>
            <a:chOff x="936000" y="1368000"/>
            <a:chExt cx="7215187" cy="377190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000" y="1368000"/>
              <a:ext cx="7215187"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直接箭头连接符 4"/>
            <p:cNvCxnSpPr/>
            <p:nvPr/>
          </p:nvCxnSpPr>
          <p:spPr>
            <a:xfrm>
              <a:off x="1508166" y="2808514"/>
              <a:ext cx="1021278" cy="308759"/>
            </a:xfrm>
            <a:prstGeom prst="straightConnector1">
              <a:avLst/>
            </a:prstGeom>
            <a:ln w="381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2515589" y="3121231"/>
              <a:ext cx="833252" cy="399803"/>
            </a:xfrm>
            <a:prstGeom prst="straightConnector1">
              <a:avLst/>
            </a:prstGeom>
            <a:ln w="381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3348000" y="3528000"/>
              <a:ext cx="2361211" cy="15834"/>
            </a:xfrm>
            <a:prstGeom prst="straightConnector1">
              <a:avLst/>
            </a:prstGeom>
            <a:ln w="381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5678383" y="3540826"/>
              <a:ext cx="882734" cy="597725"/>
            </a:xfrm>
            <a:prstGeom prst="straightConnector1">
              <a:avLst/>
            </a:prstGeom>
            <a:ln w="381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6549240" y="3835730"/>
              <a:ext cx="902526" cy="285008"/>
            </a:xfrm>
            <a:prstGeom prst="straightConnector1">
              <a:avLst/>
            </a:prstGeom>
            <a:ln w="381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432000" y="5544000"/>
            <a:ext cx="8280000" cy="461665"/>
          </a:xfrm>
          <a:prstGeom prst="rect">
            <a:avLst/>
          </a:prstGeom>
        </p:spPr>
        <p:txBody>
          <a:bodyPr>
            <a:spAutoFit/>
          </a:bodyPr>
          <a:lstStyle/>
          <a:p>
            <a:r>
              <a:rPr lang="zh-CN" altLang="en-US" sz="2400" b="1" dirty="0" smtClean="0">
                <a:solidFill>
                  <a:srgbClr val="000000"/>
                </a:solidFill>
                <a:latin typeface="Times New Roman" pitchFamily="18" charset="0"/>
                <a:ea typeface="宋体" pitchFamily="2" charset="-122"/>
                <a:sym typeface="+mn-ea"/>
              </a:rPr>
              <a:t>数据从</a:t>
            </a:r>
            <a:r>
              <a:rPr lang="zh-CN" altLang="en-US" sz="2400" b="1" dirty="0" smtClean="0">
                <a:solidFill>
                  <a:srgbClr val="0000FF"/>
                </a:solidFill>
                <a:latin typeface="Times New Roman" pitchFamily="18" charset="0"/>
                <a:ea typeface="宋体" pitchFamily="2" charset="-122"/>
                <a:sym typeface="+mn-ea"/>
              </a:rPr>
              <a:t>源终端设备</a:t>
            </a:r>
            <a:r>
              <a:rPr lang="zh-CN" altLang="en-US" sz="2400" b="1" dirty="0" smtClean="0">
                <a:solidFill>
                  <a:srgbClr val="000000"/>
                </a:solidFill>
                <a:latin typeface="Times New Roman" pitchFamily="18" charset="0"/>
                <a:ea typeface="宋体" pitchFamily="2" charset="-122"/>
                <a:sym typeface="+mn-ea"/>
              </a:rPr>
              <a:t>发出，</a:t>
            </a:r>
            <a:r>
              <a:rPr lang="zh-CN" altLang="en-US" sz="2400" b="1" dirty="0">
                <a:solidFill>
                  <a:srgbClr val="000000"/>
                </a:solidFill>
                <a:latin typeface="Times New Roman" pitchFamily="18" charset="0"/>
                <a:ea typeface="宋体" pitchFamily="2" charset="-122"/>
                <a:sym typeface="+mn-ea"/>
              </a:rPr>
              <a:t>流经</a:t>
            </a:r>
            <a:r>
              <a:rPr lang="zh-CN" altLang="en-US" sz="2400" b="1" dirty="0" smtClean="0">
                <a:solidFill>
                  <a:srgbClr val="000000"/>
                </a:solidFill>
                <a:latin typeface="Times New Roman" pitchFamily="18" charset="0"/>
                <a:ea typeface="宋体" pitchFamily="2" charset="-122"/>
                <a:sym typeface="+mn-ea"/>
              </a:rPr>
              <a:t>网络，到达</a:t>
            </a:r>
            <a:r>
              <a:rPr lang="zh-CN" altLang="en-US" sz="2400" b="1" dirty="0" smtClean="0">
                <a:solidFill>
                  <a:srgbClr val="FF00FF"/>
                </a:solidFill>
                <a:latin typeface="Times New Roman" pitchFamily="18" charset="0"/>
                <a:ea typeface="宋体" pitchFamily="2" charset="-122"/>
                <a:sym typeface="+mn-ea"/>
              </a:rPr>
              <a:t>目的终端设备</a:t>
            </a:r>
            <a:r>
              <a:rPr lang="zh-CN" altLang="en-US" sz="2400" b="1" dirty="0" smtClean="0">
                <a:solidFill>
                  <a:srgbClr val="000000"/>
                </a:solidFill>
                <a:latin typeface="Times New Roman" pitchFamily="18" charset="0"/>
                <a:ea typeface="宋体" pitchFamily="2" charset="-122"/>
                <a:sym typeface="+mn-ea"/>
              </a:rPr>
              <a:t>。</a:t>
            </a:r>
            <a:endParaRPr lang="zh-CN" altLang="en-US" sz="2400" dirty="0"/>
          </a:p>
        </p:txBody>
      </p:sp>
    </p:spTree>
    <p:extLst>
      <p:ext uri="{BB962C8B-B14F-4D97-AF65-F5344CB8AC3E}">
        <p14:creationId xmlns:p14="http://schemas.microsoft.com/office/powerpoint/2010/main" val="96695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NetAcad_White_PPT_Template 05Oct12">
  <a:themeElements>
    <a:clrScheme name="Cisco NetAcad">
      <a:dk1>
        <a:srgbClr val="2AA7DF"/>
      </a:dk1>
      <a:lt1>
        <a:srgbClr val="FFFFFF"/>
      </a:lt1>
      <a:dk2>
        <a:srgbClr val="6B308E"/>
      </a:dk2>
      <a:lt2>
        <a:srgbClr val="000000"/>
      </a:lt2>
      <a:accent1>
        <a:srgbClr val="00938E"/>
      </a:accent1>
      <a:accent2>
        <a:srgbClr val="3EB549"/>
      </a:accent2>
      <a:accent3>
        <a:srgbClr val="D81673"/>
      </a:accent3>
      <a:accent4>
        <a:srgbClr val="234493"/>
      </a:accent4>
      <a:accent5>
        <a:srgbClr val="ED2D28"/>
      </a:accent5>
      <a:accent6>
        <a:srgbClr val="F68B21"/>
      </a:accent6>
      <a:hlink>
        <a:srgbClr val="2AA7DF"/>
      </a:hlink>
      <a:folHlink>
        <a:srgbClr val="ACB2C2"/>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NetAcad_White_PPT_Template 05Oct12</Template>
  <TotalTime>4455</TotalTime>
  <Words>2783</Words>
  <Application>Microsoft Office PowerPoint</Application>
  <PresentationFormat>全屏显示(4:3)</PresentationFormat>
  <Paragraphs>269</Paragraphs>
  <Slides>51</Slides>
  <Notes>51</Notes>
  <HiddenSlides>0</HiddenSlides>
  <MMClips>0</MMClips>
  <ScaleCrop>false</ScaleCrop>
  <HeadingPairs>
    <vt:vector size="4" baseType="variant">
      <vt:variant>
        <vt:lpstr>主题</vt:lpstr>
      </vt:variant>
      <vt:variant>
        <vt:i4>1</vt:i4>
      </vt:variant>
      <vt:variant>
        <vt:lpstr>幻灯片标题</vt:lpstr>
      </vt:variant>
      <vt:variant>
        <vt:i4>51</vt:i4>
      </vt:variant>
    </vt:vector>
  </HeadingPairs>
  <TitlesOfParts>
    <vt:vector size="52" baseType="lpstr">
      <vt:lpstr>NetAcad_White_PPT_Template 05Oct12</vt:lpstr>
      <vt:lpstr>第 1 章   当今网络</vt:lpstr>
      <vt:lpstr>章节大纲</vt:lpstr>
      <vt:lpstr>1.2   网络组件</vt:lpstr>
      <vt:lpstr>1.2.1   主机角色</vt:lpstr>
      <vt:lpstr>客户端和服务器</vt:lpstr>
      <vt:lpstr>客户端和服务器</vt:lpstr>
      <vt:lpstr>1.2.2   点对点（对等网络）</vt:lpstr>
      <vt:lpstr>1.2.3   终端设备</vt:lpstr>
      <vt:lpstr>1.2.3   终端设备</vt:lpstr>
      <vt:lpstr>1.2.4   中间设备（网络设备）</vt:lpstr>
      <vt:lpstr>1.2.5   网络介质</vt:lpstr>
      <vt:lpstr>1.3   网络表示方式和网络拓扑</vt:lpstr>
      <vt:lpstr>1.3.1   网络表示方式</vt:lpstr>
      <vt:lpstr>网卡、端口与接口</vt:lpstr>
      <vt:lpstr>1.3.2   拓扑图</vt:lpstr>
      <vt:lpstr>1.3.2   拓扑图</vt:lpstr>
      <vt:lpstr>1.4   常见网络类型</vt:lpstr>
      <vt:lpstr>1.4.1   多种规模的网络</vt:lpstr>
      <vt:lpstr>1.4.1   多种规模的网络</vt:lpstr>
      <vt:lpstr>1.4.2   LAN和WAN</vt:lpstr>
      <vt:lpstr>1.4.3   互联网</vt:lpstr>
      <vt:lpstr>1.4.4   内部网和外联网</vt:lpstr>
      <vt:lpstr>1.5   Internet连接</vt:lpstr>
      <vt:lpstr>1.5.1   互联网访问技术</vt:lpstr>
      <vt:lpstr>1.5.2   家庭和小型办公室互联网连接</vt:lpstr>
      <vt:lpstr>PowerPoint 演示文稿</vt:lpstr>
      <vt:lpstr>1.5.3   企业互联网连接</vt:lpstr>
      <vt:lpstr>PowerPoint 演示文稿</vt:lpstr>
      <vt:lpstr>1.5.4    融合网络</vt:lpstr>
      <vt:lpstr>1.5.4    融合网络</vt:lpstr>
      <vt:lpstr>1.6   可靠网络</vt:lpstr>
      <vt:lpstr>1.6.1   网络架构</vt:lpstr>
      <vt:lpstr>1.6.2   容错能力</vt:lpstr>
      <vt:lpstr>1.6.3   可扩展性</vt:lpstr>
      <vt:lpstr>1.6.4   服务质量（QoS）</vt:lpstr>
      <vt:lpstr>1.6.5   安全性</vt:lpstr>
      <vt:lpstr>1.6.5   安全性</vt:lpstr>
      <vt:lpstr>1.7   网络趋势</vt:lpstr>
      <vt:lpstr>1.7.1   新趋势</vt:lpstr>
      <vt:lpstr>1.7.2   自带设备</vt:lpstr>
      <vt:lpstr>1.7.3/1.7.4   在线协作/视频通信</vt:lpstr>
      <vt:lpstr>1.7.6   云计算</vt:lpstr>
      <vt:lpstr>1.7.7   家庭中的技术趋势</vt:lpstr>
      <vt:lpstr>1.7.8   电力线网络（无线路由器+扩展器）</vt:lpstr>
      <vt:lpstr>1.7.9   无线宽带</vt:lpstr>
      <vt:lpstr>1.7.9   无线宽带</vt:lpstr>
      <vt:lpstr>1.8   网络安全</vt:lpstr>
      <vt:lpstr>1.8.1   安全威胁</vt:lpstr>
      <vt:lpstr>1.8.1   安全威胁</vt:lpstr>
      <vt:lpstr>1.8.2   安全解决方案</vt:lpstr>
      <vt:lpstr>PowerPoint 演示文稿</vt:lpstr>
    </vt:vector>
  </TitlesOfParts>
  <Company>Cisco Systems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Relevant,  Surprising and Fresh: Cisco Brand</dc:title>
  <dc:creator>Melissa Gabriel</dc:creator>
  <cp:lastModifiedBy>CHC</cp:lastModifiedBy>
  <cp:revision>929</cp:revision>
  <dcterms:created xsi:type="dcterms:W3CDTF">2012-10-09T16:58:00Z</dcterms:created>
  <dcterms:modified xsi:type="dcterms:W3CDTF">2023-11-14T08:58:26Z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2052-10.1.0.5777</vt:lpwstr>
  </property>
</Properties>
</file>